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commentAuthors.xml" ContentType="application/vnd.openxmlformats-officedocument.presentationml.commentAuthors+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71" r:id="rId3"/>
    <p:sldId id="277" r:id="rId4"/>
    <p:sldId id="279" r:id="rId5"/>
    <p:sldId id="273" r:id="rId6"/>
    <p:sldId id="280" r:id="rId7"/>
    <p:sldId id="276" r:id="rId8"/>
    <p:sldId id="270" r:id="rId9"/>
    <p:sldId id="272" r:id="rId10"/>
    <p:sldId id="274" r:id="rId11"/>
    <p:sldId id="278" r:id="rId12"/>
    <p:sldId id="275" r:id="rId13"/>
    <p:sldId id="281" r:id="rId14"/>
  </p:sldIdLst>
  <p:sldSz cx="9144000" cy="6858000" type="screen4x3"/>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CDD14DA-B390-482A-9A09-B9E11BB86E44}">
          <p14:sldIdLst>
            <p14:sldId id="256"/>
            <p14:sldId id="271"/>
            <p14:sldId id="277"/>
            <p14:sldId id="279"/>
            <p14:sldId id="273"/>
            <p14:sldId id="280"/>
            <p14:sldId id="276"/>
            <p14:sldId id="270"/>
            <p14:sldId id="272"/>
            <p14:sldId id="274"/>
            <p14:sldId id="278"/>
            <p14:sldId id="275"/>
            <p14:sldId id="28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urtney Beddia" initials="CB"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096"/>
    <p:restoredTop sz="94444" autoAdjust="0"/>
  </p:normalViewPr>
  <p:slideViewPr>
    <p:cSldViewPr>
      <p:cViewPr varScale="1">
        <p:scale>
          <a:sx n="157" d="100"/>
          <a:sy n="157" d="100"/>
        </p:scale>
        <p:origin x="456" y="4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0235BE-452B-074F-84FB-2F29C2251638}" type="datetimeFigureOut">
              <a:rPr lang="en-US" smtClean="0"/>
              <a:t>9/27/21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7DF973-2EC5-3E4F-BEF9-388BD054114D}" type="slidenum">
              <a:rPr lang="en-US" smtClean="0"/>
              <a:t>‹#›</a:t>
            </a:fld>
            <a:endParaRPr lang="en-US"/>
          </a:p>
        </p:txBody>
      </p:sp>
    </p:spTree>
    <p:extLst>
      <p:ext uri="{BB962C8B-B14F-4D97-AF65-F5344CB8AC3E}">
        <p14:creationId xmlns:p14="http://schemas.microsoft.com/office/powerpoint/2010/main" val="1600303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DF973-2EC5-3E4F-BEF9-388BD054114D}" type="slidenum">
              <a:rPr lang="en-US" smtClean="0"/>
              <a:t>1</a:t>
            </a:fld>
            <a:endParaRPr lang="en-US"/>
          </a:p>
        </p:txBody>
      </p:sp>
    </p:spTree>
    <p:extLst>
      <p:ext uri="{BB962C8B-B14F-4D97-AF65-F5344CB8AC3E}">
        <p14:creationId xmlns:p14="http://schemas.microsoft.com/office/powerpoint/2010/main" val="1210939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DB9C87C-D074-422C-9B35-F28A7B340583}" type="datetimeFigureOut">
              <a:rPr lang="en-US" smtClean="0"/>
              <a:t>9/27/21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A081AA-97F9-4FF1-81E5-4AF4065E1441}" type="slidenum">
              <a:rPr lang="en-US" smtClean="0"/>
              <a:t>‹#›</a:t>
            </a:fld>
            <a:endParaRPr lang="en-US"/>
          </a:p>
        </p:txBody>
      </p:sp>
    </p:spTree>
    <p:extLst>
      <p:ext uri="{BB962C8B-B14F-4D97-AF65-F5344CB8AC3E}">
        <p14:creationId xmlns:p14="http://schemas.microsoft.com/office/powerpoint/2010/main" val="675609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B9C87C-D074-422C-9B35-F28A7B340583}" type="datetimeFigureOut">
              <a:rPr lang="en-US" smtClean="0"/>
              <a:t>9/27/21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A081AA-97F9-4FF1-81E5-4AF4065E1441}" type="slidenum">
              <a:rPr lang="en-US" smtClean="0"/>
              <a:t>‹#›</a:t>
            </a:fld>
            <a:endParaRPr lang="en-US"/>
          </a:p>
        </p:txBody>
      </p:sp>
    </p:spTree>
    <p:extLst>
      <p:ext uri="{BB962C8B-B14F-4D97-AF65-F5344CB8AC3E}">
        <p14:creationId xmlns:p14="http://schemas.microsoft.com/office/powerpoint/2010/main" val="1295166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B9C87C-D074-422C-9B35-F28A7B340583}" type="datetimeFigureOut">
              <a:rPr lang="en-US" smtClean="0"/>
              <a:t>9/27/21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A081AA-97F9-4FF1-81E5-4AF4065E1441}" type="slidenum">
              <a:rPr lang="en-US" smtClean="0"/>
              <a:t>‹#›</a:t>
            </a:fld>
            <a:endParaRPr lang="en-US"/>
          </a:p>
        </p:txBody>
      </p:sp>
    </p:spTree>
    <p:extLst>
      <p:ext uri="{BB962C8B-B14F-4D97-AF65-F5344CB8AC3E}">
        <p14:creationId xmlns:p14="http://schemas.microsoft.com/office/powerpoint/2010/main" val="1097337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B9C87C-D074-422C-9B35-F28A7B340583}" type="datetimeFigureOut">
              <a:rPr lang="en-US" smtClean="0"/>
              <a:t>9/27/21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A081AA-97F9-4FF1-81E5-4AF4065E1441}" type="slidenum">
              <a:rPr lang="en-US" smtClean="0"/>
              <a:t>‹#›</a:t>
            </a:fld>
            <a:endParaRPr lang="en-US"/>
          </a:p>
        </p:txBody>
      </p:sp>
    </p:spTree>
    <p:extLst>
      <p:ext uri="{BB962C8B-B14F-4D97-AF65-F5344CB8AC3E}">
        <p14:creationId xmlns:p14="http://schemas.microsoft.com/office/powerpoint/2010/main" val="313932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B9C87C-D074-422C-9B35-F28A7B340583}" type="datetimeFigureOut">
              <a:rPr lang="en-US" smtClean="0"/>
              <a:t>9/27/21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A081AA-97F9-4FF1-81E5-4AF4065E1441}" type="slidenum">
              <a:rPr lang="en-US" smtClean="0"/>
              <a:t>‹#›</a:t>
            </a:fld>
            <a:endParaRPr lang="en-US"/>
          </a:p>
        </p:txBody>
      </p:sp>
    </p:spTree>
    <p:extLst>
      <p:ext uri="{BB962C8B-B14F-4D97-AF65-F5344CB8AC3E}">
        <p14:creationId xmlns:p14="http://schemas.microsoft.com/office/powerpoint/2010/main" val="2957749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B9C87C-D074-422C-9B35-F28A7B340583}" type="datetimeFigureOut">
              <a:rPr lang="en-US" smtClean="0"/>
              <a:t>9/27/21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A081AA-97F9-4FF1-81E5-4AF4065E1441}" type="slidenum">
              <a:rPr lang="en-US" smtClean="0"/>
              <a:t>‹#›</a:t>
            </a:fld>
            <a:endParaRPr lang="en-US"/>
          </a:p>
        </p:txBody>
      </p:sp>
    </p:spTree>
    <p:extLst>
      <p:ext uri="{BB962C8B-B14F-4D97-AF65-F5344CB8AC3E}">
        <p14:creationId xmlns:p14="http://schemas.microsoft.com/office/powerpoint/2010/main" val="4139612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B9C87C-D074-422C-9B35-F28A7B340583}" type="datetimeFigureOut">
              <a:rPr lang="en-US" smtClean="0"/>
              <a:t>9/27/21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A081AA-97F9-4FF1-81E5-4AF4065E1441}" type="slidenum">
              <a:rPr lang="en-US" smtClean="0"/>
              <a:t>‹#›</a:t>
            </a:fld>
            <a:endParaRPr lang="en-US"/>
          </a:p>
        </p:txBody>
      </p:sp>
    </p:spTree>
    <p:extLst>
      <p:ext uri="{BB962C8B-B14F-4D97-AF65-F5344CB8AC3E}">
        <p14:creationId xmlns:p14="http://schemas.microsoft.com/office/powerpoint/2010/main" val="913460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B9C87C-D074-422C-9B35-F28A7B340583}" type="datetimeFigureOut">
              <a:rPr lang="en-US" smtClean="0"/>
              <a:t>9/27/21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A081AA-97F9-4FF1-81E5-4AF4065E1441}" type="slidenum">
              <a:rPr lang="en-US" smtClean="0"/>
              <a:t>‹#›</a:t>
            </a:fld>
            <a:endParaRPr lang="en-US"/>
          </a:p>
        </p:txBody>
      </p:sp>
    </p:spTree>
    <p:extLst>
      <p:ext uri="{BB962C8B-B14F-4D97-AF65-F5344CB8AC3E}">
        <p14:creationId xmlns:p14="http://schemas.microsoft.com/office/powerpoint/2010/main" val="4180097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B9C87C-D074-422C-9B35-F28A7B340583}" type="datetimeFigureOut">
              <a:rPr lang="en-US" smtClean="0"/>
              <a:t>9/27/21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A081AA-97F9-4FF1-81E5-4AF4065E1441}" type="slidenum">
              <a:rPr lang="en-US" smtClean="0"/>
              <a:t>‹#›</a:t>
            </a:fld>
            <a:endParaRPr lang="en-US"/>
          </a:p>
        </p:txBody>
      </p:sp>
    </p:spTree>
    <p:extLst>
      <p:ext uri="{BB962C8B-B14F-4D97-AF65-F5344CB8AC3E}">
        <p14:creationId xmlns:p14="http://schemas.microsoft.com/office/powerpoint/2010/main" val="2920245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B9C87C-D074-422C-9B35-F28A7B340583}" type="datetimeFigureOut">
              <a:rPr lang="en-US" smtClean="0"/>
              <a:t>9/27/21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A081AA-97F9-4FF1-81E5-4AF4065E1441}" type="slidenum">
              <a:rPr lang="en-US" smtClean="0"/>
              <a:t>‹#›</a:t>
            </a:fld>
            <a:endParaRPr lang="en-US"/>
          </a:p>
        </p:txBody>
      </p:sp>
    </p:spTree>
    <p:extLst>
      <p:ext uri="{BB962C8B-B14F-4D97-AF65-F5344CB8AC3E}">
        <p14:creationId xmlns:p14="http://schemas.microsoft.com/office/powerpoint/2010/main" val="3935667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B9C87C-D074-422C-9B35-F28A7B340583}" type="datetimeFigureOut">
              <a:rPr lang="en-US" smtClean="0"/>
              <a:t>9/27/21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A081AA-97F9-4FF1-81E5-4AF4065E1441}" type="slidenum">
              <a:rPr lang="en-US" smtClean="0"/>
              <a:t>‹#›</a:t>
            </a:fld>
            <a:endParaRPr lang="en-US"/>
          </a:p>
        </p:txBody>
      </p:sp>
    </p:spTree>
    <p:extLst>
      <p:ext uri="{BB962C8B-B14F-4D97-AF65-F5344CB8AC3E}">
        <p14:creationId xmlns:p14="http://schemas.microsoft.com/office/powerpoint/2010/main" val="1973808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B9C87C-D074-422C-9B35-F28A7B340583}" type="datetimeFigureOut">
              <a:rPr lang="en-US" smtClean="0"/>
              <a:t>9/27/21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A081AA-97F9-4FF1-81E5-4AF4065E1441}" type="slidenum">
              <a:rPr lang="en-US" smtClean="0"/>
              <a:t>‹#›</a:t>
            </a:fld>
            <a:endParaRPr lang="en-US"/>
          </a:p>
        </p:txBody>
      </p:sp>
    </p:spTree>
    <p:extLst>
      <p:ext uri="{BB962C8B-B14F-4D97-AF65-F5344CB8AC3E}">
        <p14:creationId xmlns:p14="http://schemas.microsoft.com/office/powerpoint/2010/main" val="2522588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B53280D7-16B0-3745-883B-DD1E738AE7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9144000" cy="220345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533400" y="2667000"/>
            <a:ext cx="8077200" cy="1470025"/>
          </a:xfrm>
        </p:spPr>
        <p:txBody>
          <a:bodyPr>
            <a:normAutofit fontScale="90000"/>
          </a:bodyPr>
          <a:lstStyle/>
          <a:p>
            <a:br>
              <a:rPr lang="en-US" b="1" dirty="0"/>
            </a:br>
            <a:r>
              <a:rPr lang="en-US" sz="4900" b="1" dirty="0"/>
              <a:t>5-Minute Prep:</a:t>
            </a:r>
            <a:br>
              <a:rPr lang="en-US" sz="4900" b="1" dirty="0"/>
            </a:br>
            <a:r>
              <a:rPr lang="en-US" sz="4900" b="1" dirty="0"/>
              <a:t>Earn</a:t>
            </a:r>
          </a:p>
        </p:txBody>
      </p:sp>
      <p:sp>
        <p:nvSpPr>
          <p:cNvPr id="3" name="Rectangle 2"/>
          <p:cNvSpPr>
            <a:spLocks noChangeArrowheads="1"/>
          </p:cNvSpPr>
          <p:nvPr/>
        </p:nvSpPr>
        <p:spPr bwMode="auto">
          <a:xfrm>
            <a:off x="0" y="-457201"/>
            <a:ext cx="10130118" cy="537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642094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04784"/>
            <a:ext cx="7162800" cy="1143000"/>
          </a:xfrm>
        </p:spPr>
        <p:txBody>
          <a:bodyPr>
            <a:normAutofit fontScale="90000"/>
          </a:bodyPr>
          <a:lstStyle/>
          <a:p>
            <a:br>
              <a:rPr lang="en-US" sz="3800" b="1" dirty="0"/>
            </a:br>
            <a:r>
              <a:rPr lang="en-US" sz="4900" b="1" dirty="0"/>
              <a:t>Common Misconceptions</a:t>
            </a:r>
          </a:p>
        </p:txBody>
      </p:sp>
      <p:sp>
        <p:nvSpPr>
          <p:cNvPr id="3" name="Content Placeholder 2"/>
          <p:cNvSpPr>
            <a:spLocks noGrp="1"/>
          </p:cNvSpPr>
          <p:nvPr>
            <p:ph idx="1"/>
          </p:nvPr>
        </p:nvSpPr>
        <p:spPr>
          <a:xfrm>
            <a:off x="457200" y="1722437"/>
            <a:ext cx="8229600" cy="4725114"/>
          </a:xfrm>
        </p:spPr>
        <p:txBody>
          <a:bodyPr>
            <a:noAutofit/>
          </a:bodyPr>
          <a:lstStyle/>
          <a:p>
            <a:pPr>
              <a:spcBef>
                <a:spcPts val="0"/>
              </a:spcBef>
            </a:pPr>
            <a:r>
              <a:rPr lang="en-US" sz="1800" dirty="0"/>
              <a:t>Kids have many misconceptions about where money comes from. Some think it is made inside ATM machines or that credit cards and debit cards are themselves money. </a:t>
            </a:r>
          </a:p>
          <a:p>
            <a:pPr lvl="1">
              <a:spcBef>
                <a:spcPts val="0"/>
              </a:spcBef>
            </a:pPr>
            <a:r>
              <a:rPr lang="en-US" sz="1800" b="1" dirty="0"/>
              <a:t>Reality: </a:t>
            </a:r>
            <a:r>
              <a:rPr lang="en-US" sz="1800" dirty="0"/>
              <a:t>Money must be deposited in the bank before it can be withdrawn from the ATM. Credit and debit cards are linked to accounts with limited amounts of money.</a:t>
            </a:r>
            <a:endParaRPr lang="en-US" sz="1800" b="1" dirty="0"/>
          </a:p>
          <a:p>
            <a:pPr>
              <a:spcBef>
                <a:spcPts val="0"/>
              </a:spcBef>
            </a:pPr>
            <a:endParaRPr lang="en-US" sz="1800" dirty="0"/>
          </a:p>
          <a:p>
            <a:pPr>
              <a:spcBef>
                <a:spcPts val="0"/>
              </a:spcBef>
            </a:pPr>
            <a:r>
              <a:rPr lang="en-US" sz="1800" dirty="0"/>
              <a:t>Kids sometimes think that when people grow up they automatically go to the job of their choice.</a:t>
            </a:r>
          </a:p>
          <a:p>
            <a:pPr lvl="1">
              <a:spcBef>
                <a:spcPts val="0"/>
              </a:spcBef>
            </a:pPr>
            <a:r>
              <a:rPr lang="en-US" sz="1800" b="1" dirty="0"/>
              <a:t>Reality: </a:t>
            </a:r>
            <a:r>
              <a:rPr lang="en-US" sz="1800" dirty="0"/>
              <a:t>It is important for them to realize they need to plan ahead (e.g., college, trade schools, internships, etc.) to get their dream job.</a:t>
            </a:r>
          </a:p>
          <a:p>
            <a:pPr lvl="0">
              <a:spcBef>
                <a:spcPts val="0"/>
              </a:spcBef>
            </a:pPr>
            <a:endParaRPr lang="en-US" sz="1800" dirty="0"/>
          </a:p>
          <a:p>
            <a:pPr lvl="0">
              <a:spcBef>
                <a:spcPts val="0"/>
              </a:spcBef>
            </a:pPr>
            <a:r>
              <a:rPr lang="en-US" sz="1800" dirty="0"/>
              <a:t>Most kids do not know how much their parents make, so they make assumptions regarding household finances. Adults provide for them, so they assume that food, shelter, clothing, and extras just “happen.” </a:t>
            </a:r>
          </a:p>
          <a:p>
            <a:pPr lvl="1">
              <a:spcBef>
                <a:spcPts val="0"/>
              </a:spcBef>
            </a:pPr>
            <a:r>
              <a:rPr lang="en-US" sz="1800" b="1" dirty="0"/>
              <a:t>Reality: </a:t>
            </a:r>
            <a:r>
              <a:rPr lang="en-US" sz="1800" dirty="0"/>
              <a:t>Most households do not have unlimited income, so adults make difficult choices about how to spend their money while providing for the family. </a:t>
            </a:r>
          </a:p>
        </p:txBody>
      </p:sp>
      <p:pic>
        <p:nvPicPr>
          <p:cNvPr id="5" name="Picture 4"/>
          <p:cNvPicPr>
            <a:picLocks noChangeAspect="1"/>
          </p:cNvPicPr>
          <p:nvPr/>
        </p:nvPicPr>
        <p:blipFill>
          <a:blip r:embed="rId2"/>
          <a:stretch>
            <a:fillRect/>
          </a:stretch>
        </p:blipFill>
        <p:spPr>
          <a:xfrm>
            <a:off x="453656" y="219350"/>
            <a:ext cx="2514600" cy="1551731"/>
          </a:xfrm>
          <a:prstGeom prst="rect">
            <a:avLst/>
          </a:prstGeom>
        </p:spPr>
      </p:pic>
    </p:spTree>
    <p:extLst>
      <p:ext uri="{BB962C8B-B14F-4D97-AF65-F5344CB8AC3E}">
        <p14:creationId xmlns:p14="http://schemas.microsoft.com/office/powerpoint/2010/main" val="571249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76200"/>
            <a:ext cx="7162800" cy="1143000"/>
          </a:xfrm>
        </p:spPr>
        <p:txBody>
          <a:bodyPr>
            <a:normAutofit fontScale="90000"/>
          </a:bodyPr>
          <a:lstStyle/>
          <a:p>
            <a:br>
              <a:rPr lang="en-US" sz="3800" b="1" dirty="0"/>
            </a:br>
            <a:r>
              <a:rPr lang="en-US" sz="4900" b="1" dirty="0"/>
              <a:t>Common Misconceptions</a:t>
            </a:r>
          </a:p>
        </p:txBody>
      </p:sp>
      <p:sp>
        <p:nvSpPr>
          <p:cNvPr id="3" name="Content Placeholder 2"/>
          <p:cNvSpPr>
            <a:spLocks noGrp="1"/>
          </p:cNvSpPr>
          <p:nvPr>
            <p:ph idx="1"/>
          </p:nvPr>
        </p:nvSpPr>
        <p:spPr>
          <a:xfrm>
            <a:off x="457200" y="1722437"/>
            <a:ext cx="8229600" cy="4725114"/>
          </a:xfrm>
        </p:spPr>
        <p:txBody>
          <a:bodyPr>
            <a:normAutofit/>
          </a:bodyPr>
          <a:lstStyle/>
          <a:p>
            <a:r>
              <a:rPr lang="en-US" sz="1800" dirty="0"/>
              <a:t>Kids have many misconceptions about where money comes from (there is an endless supply inside the ATM machine) and also think that you will never run out of money. </a:t>
            </a:r>
          </a:p>
          <a:p>
            <a:pPr lvl="1"/>
            <a:r>
              <a:rPr lang="en-US" sz="1800" b="1" dirty="0"/>
              <a:t>Reality: </a:t>
            </a:r>
            <a:r>
              <a:rPr lang="en-US" sz="1800" dirty="0"/>
              <a:t>Money must be deposited in the bank before it can be withdrawn from the ATM.</a:t>
            </a:r>
            <a:br>
              <a:rPr lang="en-US" sz="1800" dirty="0"/>
            </a:br>
            <a:endParaRPr lang="en-US" sz="1800" b="1" dirty="0"/>
          </a:p>
          <a:p>
            <a:r>
              <a:rPr lang="en-US" sz="1800" dirty="0"/>
              <a:t>Kids sometimes think that when you grow up you automatically go to the job of your choice. </a:t>
            </a:r>
          </a:p>
          <a:p>
            <a:pPr lvl="1"/>
            <a:r>
              <a:rPr lang="en-US" sz="1800" b="1" dirty="0"/>
              <a:t>Reality: </a:t>
            </a:r>
            <a:r>
              <a:rPr lang="en-US" sz="1800" dirty="0"/>
              <a:t>It is important for them to realize they need to plan ahead (college, training, </a:t>
            </a:r>
            <a:r>
              <a:rPr lang="en-US" sz="1800" dirty="0" err="1"/>
              <a:t>etc</a:t>
            </a:r>
            <a:r>
              <a:rPr lang="en-US" sz="1800" dirty="0"/>
              <a:t>) to get their dream job.</a:t>
            </a:r>
            <a:br>
              <a:rPr lang="en-US" sz="1800" dirty="0"/>
            </a:br>
            <a:endParaRPr lang="en-US" sz="1800" dirty="0"/>
          </a:p>
          <a:p>
            <a:pPr lvl="0"/>
            <a:r>
              <a:rPr lang="en-US" sz="1800" dirty="0"/>
              <a:t>Most kids have no clue how much their parents make nor do they have any idea how much it costs to survive in the real world. Because this information is not readily available, it is only natural that kids will make assumptions regarding their household finances. Most of the time, their assumptions are grossly incorrect. </a:t>
            </a:r>
          </a:p>
        </p:txBody>
      </p:sp>
      <p:pic>
        <p:nvPicPr>
          <p:cNvPr id="5" name="Picture 4"/>
          <p:cNvPicPr>
            <a:picLocks noChangeAspect="1"/>
          </p:cNvPicPr>
          <p:nvPr/>
        </p:nvPicPr>
        <p:blipFill>
          <a:blip r:embed="rId2"/>
          <a:stretch>
            <a:fillRect/>
          </a:stretch>
        </p:blipFill>
        <p:spPr>
          <a:xfrm>
            <a:off x="453656" y="219350"/>
            <a:ext cx="2514600" cy="1551731"/>
          </a:xfrm>
          <a:prstGeom prst="rect">
            <a:avLst/>
          </a:prstGeom>
        </p:spPr>
      </p:pic>
    </p:spTree>
    <p:extLst>
      <p:ext uri="{BB962C8B-B14F-4D97-AF65-F5344CB8AC3E}">
        <p14:creationId xmlns:p14="http://schemas.microsoft.com/office/powerpoint/2010/main" val="3676012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9983"/>
            <a:ext cx="7162800" cy="1143000"/>
          </a:xfrm>
        </p:spPr>
        <p:txBody>
          <a:bodyPr>
            <a:normAutofit/>
          </a:bodyPr>
          <a:lstStyle/>
          <a:p>
            <a:r>
              <a:rPr lang="en-US" b="1" dirty="0"/>
              <a:t>Earn Episodes </a:t>
            </a:r>
          </a:p>
        </p:txBody>
      </p:sp>
      <p:sp>
        <p:nvSpPr>
          <p:cNvPr id="3" name="Content Placeholder 2"/>
          <p:cNvSpPr>
            <a:spLocks noGrp="1"/>
          </p:cNvSpPr>
          <p:nvPr>
            <p:ph idx="1"/>
          </p:nvPr>
        </p:nvSpPr>
        <p:spPr>
          <a:xfrm>
            <a:off x="453656" y="1905000"/>
            <a:ext cx="8229600" cy="4525963"/>
          </a:xfrm>
        </p:spPr>
        <p:txBody>
          <a:bodyPr>
            <a:normAutofit/>
          </a:bodyPr>
          <a:lstStyle/>
          <a:p>
            <a:pPr lvl="0"/>
            <a:r>
              <a:rPr lang="en-US" sz="2000" dirty="0"/>
              <a:t>It's Got to be Earned </a:t>
            </a:r>
          </a:p>
          <a:p>
            <a:pPr lvl="0"/>
            <a:r>
              <a:rPr lang="en-US" sz="2000" dirty="0"/>
              <a:t>Earn, Save, Spend &amp; Donate</a:t>
            </a:r>
          </a:p>
          <a:p>
            <a:pPr lvl="0"/>
            <a:r>
              <a:rPr lang="en-US" sz="2000" dirty="0"/>
              <a:t>When You Get Money</a:t>
            </a:r>
          </a:p>
          <a:p>
            <a:pPr lvl="0"/>
            <a:r>
              <a:rPr lang="en-US" sz="2000" dirty="0"/>
              <a:t>Do it Passionately </a:t>
            </a:r>
          </a:p>
          <a:p>
            <a:r>
              <a:rPr lang="en-US" sz="2000" dirty="0"/>
              <a:t>Cha-Cha-Choices</a:t>
            </a:r>
          </a:p>
        </p:txBody>
      </p:sp>
      <p:pic>
        <p:nvPicPr>
          <p:cNvPr id="5" name="Picture 4"/>
          <p:cNvPicPr>
            <a:picLocks noChangeAspect="1"/>
          </p:cNvPicPr>
          <p:nvPr/>
        </p:nvPicPr>
        <p:blipFill>
          <a:blip r:embed="rId2"/>
          <a:stretch>
            <a:fillRect/>
          </a:stretch>
        </p:blipFill>
        <p:spPr>
          <a:xfrm>
            <a:off x="453656" y="219350"/>
            <a:ext cx="2514600" cy="1551731"/>
          </a:xfrm>
          <a:prstGeom prst="rect">
            <a:avLst/>
          </a:prstGeom>
        </p:spPr>
      </p:pic>
    </p:spTree>
    <p:extLst>
      <p:ext uri="{BB962C8B-B14F-4D97-AF65-F5344CB8AC3E}">
        <p14:creationId xmlns:p14="http://schemas.microsoft.com/office/powerpoint/2010/main" val="1155694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a:bodyPr>
          <a:lstStyle/>
          <a:p>
            <a:r>
              <a:rPr lang="en-US" b="1" dirty="0"/>
              <a:t>Earn Standards </a:t>
            </a:r>
          </a:p>
        </p:txBody>
      </p:sp>
      <p:graphicFrame>
        <p:nvGraphicFramePr>
          <p:cNvPr id="6" name="Table 5"/>
          <p:cNvGraphicFramePr>
            <a:graphicFrameLocks noGrp="1"/>
          </p:cNvGraphicFramePr>
          <p:nvPr>
            <p:extLst>
              <p:ext uri="{D42A27DB-BD31-4B8C-83A1-F6EECF244321}">
                <p14:modId xmlns:p14="http://schemas.microsoft.com/office/powerpoint/2010/main" val="3838159133"/>
              </p:ext>
            </p:extLst>
          </p:nvPr>
        </p:nvGraphicFramePr>
        <p:xfrm>
          <a:off x="228600" y="869696"/>
          <a:ext cx="8610600" cy="5862574"/>
        </p:xfrm>
        <a:graphic>
          <a:graphicData uri="http://schemas.openxmlformats.org/drawingml/2006/table">
            <a:tbl>
              <a:tblPr firstRow="1" bandRow="1">
                <a:tableStyleId>{5C22544A-7EE6-4342-B048-85BDC9FD1C3A}</a:tableStyleId>
              </a:tblPr>
              <a:tblGrid>
                <a:gridCol w="1008449">
                  <a:extLst>
                    <a:ext uri="{9D8B030D-6E8A-4147-A177-3AD203B41FA5}">
                      <a16:colId xmlns:a16="http://schemas.microsoft.com/office/drawing/2014/main" val="838401922"/>
                    </a:ext>
                  </a:extLst>
                </a:gridCol>
                <a:gridCol w="7602151">
                  <a:extLst>
                    <a:ext uri="{9D8B030D-6E8A-4147-A177-3AD203B41FA5}">
                      <a16:colId xmlns:a16="http://schemas.microsoft.com/office/drawing/2014/main" val="1360455836"/>
                    </a:ext>
                  </a:extLst>
                </a:gridCol>
              </a:tblGrid>
              <a:tr h="929640">
                <a:tc rowSpan="10">
                  <a:txBody>
                    <a:bodyPr/>
                    <a:lstStyle/>
                    <a:p>
                      <a:r>
                        <a:rPr lang="en-US" sz="1100" b="1" kern="1200" dirty="0">
                          <a:solidFill>
                            <a:schemeClr val="tx1"/>
                          </a:solidFill>
                          <a:effectLst/>
                          <a:latin typeface="+mn-lt"/>
                          <a:ea typeface="+mn-ea"/>
                          <a:cs typeface="+mn-cs"/>
                        </a:rPr>
                        <a:t>National Standards </a:t>
                      </a:r>
                    </a:p>
                    <a:p>
                      <a:r>
                        <a:rPr lang="en-US" sz="1100" b="1" kern="1200" dirty="0">
                          <a:solidFill>
                            <a:schemeClr val="tx1"/>
                          </a:solidFill>
                          <a:effectLst/>
                          <a:latin typeface="+mn-lt"/>
                          <a:ea typeface="+mn-ea"/>
                          <a:cs typeface="+mn-cs"/>
                        </a:rPr>
                        <a:t>for Financial Literacy</a:t>
                      </a:r>
                      <a:endParaRPr lang="en-US" sz="11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b="1" kern="1200" dirty="0">
                          <a:solidFill>
                            <a:schemeClr val="tx1"/>
                          </a:solidFill>
                          <a:effectLst/>
                          <a:latin typeface="+mn-lt"/>
                          <a:ea typeface="+mn-ea"/>
                          <a:cs typeface="+mn-cs"/>
                        </a:rPr>
                        <a:t>1: Earning Income </a:t>
                      </a:r>
                    </a:p>
                    <a:p>
                      <a:r>
                        <a:rPr lang="en-US" sz="1100" b="1" kern="1200" dirty="0">
                          <a:solidFill>
                            <a:schemeClr val="tx1"/>
                          </a:solidFill>
                          <a:effectLst/>
                          <a:latin typeface="+mn-lt"/>
                          <a:ea typeface="+mn-ea"/>
                          <a:cs typeface="+mn-cs"/>
                        </a:rPr>
                        <a:t>Income for most people is determined by the market value of their labor, paid as wages and salaries. People can increase their income and job opportunities by choosing to acquire more education, work experience, and job skills. The decision to undertake an activity that increases income or job opportunities is affected by the expected benefits and costs of such an activity. Income also is obtained from other sources such as interest, rents, capital gains, dividends, and profits.</a:t>
                      </a:r>
                      <a:endParaRPr lang="en-US" sz="11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4762314"/>
                  </a:ext>
                </a:extLst>
              </a:tr>
              <a:tr h="181864">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100" dirty="0">
                          <a:solidFill>
                            <a:srgbClr val="000000"/>
                          </a:solidFill>
                          <a:effectLst/>
                          <a:latin typeface="+mn-lt"/>
                          <a:ea typeface="Arial" panose="020B0604020202020204" pitchFamily="34" charset="0"/>
                          <a:cs typeface="Times" panose="02020603050405020304" pitchFamily="18" charset="0"/>
                        </a:rPr>
                        <a:t>1.4.1. People have many different types of jobs from which to choose. Different jobs require people to have different skills.</a:t>
                      </a:r>
                      <a:endParaRPr lang="en-US" sz="1100" dirty="0">
                        <a:solidFill>
                          <a:srgbClr val="000000"/>
                        </a:solidFill>
                        <a:effectLst/>
                        <a:latin typeface="+mn-lt"/>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6962869"/>
                  </a:ext>
                </a:extLst>
              </a:tr>
              <a:tr h="178181">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100" dirty="0">
                          <a:solidFill>
                            <a:srgbClr val="000000"/>
                          </a:solidFill>
                          <a:effectLst/>
                          <a:latin typeface="+mn-lt"/>
                          <a:ea typeface="Arial" panose="020B0604020202020204" pitchFamily="34" charset="0"/>
                          <a:cs typeface="Times" panose="02020603050405020304" pitchFamily="18" charset="0"/>
                        </a:rPr>
                        <a:t>1.4.2. People earn an income when they are hired by an employer to work at a job.</a:t>
                      </a:r>
                      <a:endParaRPr lang="en-US" sz="1100" dirty="0">
                        <a:solidFill>
                          <a:srgbClr val="000000"/>
                        </a:solidFill>
                        <a:effectLst/>
                        <a:latin typeface="+mn-lt"/>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8856322"/>
                  </a:ext>
                </a:extLst>
              </a:tr>
              <a:tr h="23876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100" dirty="0">
                          <a:solidFill>
                            <a:srgbClr val="000000"/>
                          </a:solidFill>
                          <a:effectLst/>
                          <a:latin typeface="+mn-lt"/>
                          <a:ea typeface="Arial" panose="020B0604020202020204" pitchFamily="34" charset="0"/>
                          <a:cs typeface="Times" panose="02020603050405020304" pitchFamily="18" charset="0"/>
                        </a:rPr>
                        <a:t>1.4.6. People who own a business can earn a profit, which is a source of income.</a:t>
                      </a:r>
                      <a:endParaRPr lang="en-US" sz="1100" dirty="0">
                        <a:solidFill>
                          <a:srgbClr val="000000"/>
                        </a:solidFill>
                        <a:effectLst/>
                        <a:latin typeface="+mn-lt"/>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420560"/>
                  </a:ext>
                </a:extLst>
              </a:tr>
              <a:tr h="250095">
                <a:tc vMerge="1">
                  <a:txBody>
                    <a:bodyPr/>
                    <a:lstStyle/>
                    <a:p>
                      <a:endParaRPr lang="en-US"/>
                    </a:p>
                  </a:txBody>
                  <a:tcPr/>
                </a:tc>
                <a:tc>
                  <a:txBody>
                    <a:bodyPr/>
                    <a:lstStyle/>
                    <a:p>
                      <a:pPr marL="0" marR="0">
                        <a:lnSpc>
                          <a:spcPct val="115000"/>
                        </a:lnSpc>
                        <a:spcBef>
                          <a:spcPts val="0"/>
                        </a:spcBef>
                        <a:spcAft>
                          <a:spcPts val="0"/>
                        </a:spcAft>
                      </a:pPr>
                      <a:r>
                        <a:rPr lang="en-US" sz="1100" dirty="0">
                          <a:solidFill>
                            <a:srgbClr val="000000"/>
                          </a:solidFill>
                          <a:effectLst/>
                          <a:latin typeface="+mn-lt"/>
                          <a:ea typeface="Georgia" panose="02040502050405020303" pitchFamily="18" charset="0"/>
                          <a:cs typeface="Times New Roman" panose="02020603050405020304" pitchFamily="18" charset="0"/>
                        </a:rPr>
                        <a:t>1.4.7 Entrepreneurs are people who start new businesses. Starting a business is risky for entrepreneurs because they do not know if their new businesses will be successful and earn a profit.</a:t>
                      </a:r>
                      <a:endParaRPr lang="en-US" sz="1100" dirty="0">
                        <a:solidFill>
                          <a:srgbClr val="000000"/>
                        </a:solidFill>
                        <a:effectLst/>
                        <a:latin typeface="+mn-lt"/>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71133056"/>
                  </a:ext>
                </a:extLst>
              </a:tr>
              <a:tr h="250095">
                <a:tc vMerge="1">
                  <a:txBody>
                    <a:bodyPr/>
                    <a:lstStyle/>
                    <a:p>
                      <a:endParaRPr lang="en-US"/>
                    </a:p>
                  </a:txBody>
                  <a:tcPr/>
                </a:tc>
                <a:tc>
                  <a:txBody>
                    <a:bodyPr/>
                    <a:lstStyle/>
                    <a:p>
                      <a:pPr marL="0" marR="0">
                        <a:lnSpc>
                          <a:spcPct val="115000"/>
                        </a:lnSpc>
                        <a:spcBef>
                          <a:spcPts val="0"/>
                        </a:spcBef>
                        <a:spcAft>
                          <a:spcPts val="0"/>
                        </a:spcAft>
                      </a:pPr>
                      <a:r>
                        <a:rPr lang="en-US" sz="1100" dirty="0">
                          <a:solidFill>
                            <a:srgbClr val="000000"/>
                          </a:solidFill>
                          <a:effectLst/>
                          <a:latin typeface="+mn-lt"/>
                          <a:ea typeface="Arial" panose="020B0604020202020204" pitchFamily="34" charset="0"/>
                        </a:rPr>
                        <a:t>1.4.8 Income can be received from family or friends as money gifts or as an allowance for which no specified work may be required.</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9734976"/>
                  </a:ext>
                </a:extLst>
              </a:tr>
              <a:tr h="275463">
                <a:tc vMerge="1">
                  <a:txBody>
                    <a:bodyPr/>
                    <a:lstStyle/>
                    <a:p>
                      <a:endParaRPr lang="en-US"/>
                    </a:p>
                  </a:txBody>
                  <a:tcPr/>
                </a:tc>
                <a:tc>
                  <a:txBody>
                    <a:bodyPr/>
                    <a:lstStyle/>
                    <a:p>
                      <a:pPr marL="0" marR="0">
                        <a:lnSpc>
                          <a:spcPct val="115000"/>
                        </a:lnSpc>
                        <a:spcBef>
                          <a:spcPts val="0"/>
                        </a:spcBef>
                        <a:spcAft>
                          <a:spcPts val="0"/>
                        </a:spcAft>
                      </a:pPr>
                      <a:r>
                        <a:rPr lang="en-US" sz="1100" dirty="0">
                          <a:solidFill>
                            <a:srgbClr val="000000"/>
                          </a:solidFill>
                          <a:effectLst/>
                          <a:latin typeface="+mn-lt"/>
                          <a:ea typeface="Georgia" panose="02040502050405020303" pitchFamily="18" charset="0"/>
                          <a:cs typeface="Times New Roman" panose="02020603050405020304" pitchFamily="18" charset="0"/>
                        </a:rPr>
                        <a:t>1.8.8 Entrepreneurs take the risk of starting a business because they expect to earn profits as their reward, despite the fact that many new businesses can and do fail. Some entrepreneurs gain satisfaction from working for themselves.</a:t>
                      </a:r>
                      <a:endParaRPr lang="en-US" sz="1100" dirty="0">
                        <a:solidFill>
                          <a:srgbClr val="000000"/>
                        </a:solidFill>
                        <a:effectLst/>
                        <a:latin typeface="+mn-lt"/>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61090711"/>
                  </a:ext>
                </a:extLst>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100" b="1" dirty="0">
                          <a:solidFill>
                            <a:srgbClr val="000000"/>
                          </a:solidFill>
                          <a:effectLst/>
                          <a:latin typeface="+mn-lt"/>
                          <a:ea typeface="Georgia" panose="02040502050405020303" pitchFamily="18" charset="0"/>
                          <a:cs typeface="Times New Roman" panose="02020603050405020304" pitchFamily="18" charset="0"/>
                        </a:rPr>
                        <a:t>2: Buying Goods and Services</a:t>
                      </a:r>
                      <a:endParaRPr lang="en-US" sz="1100" b="1" dirty="0">
                        <a:solidFill>
                          <a:srgbClr val="000000"/>
                        </a:solidFill>
                        <a:effectLst/>
                        <a:latin typeface="+mn-lt"/>
                        <a:ea typeface="Arial" panose="020B0604020202020204" pitchFamily="34" charset="0"/>
                      </a:endParaRPr>
                    </a:p>
                    <a:p>
                      <a:pPr marL="0" marR="0">
                        <a:lnSpc>
                          <a:spcPct val="115000"/>
                        </a:lnSpc>
                        <a:spcBef>
                          <a:spcPts val="0"/>
                        </a:spcBef>
                        <a:spcAft>
                          <a:spcPts val="0"/>
                        </a:spcAft>
                      </a:pPr>
                      <a:r>
                        <a:rPr lang="en-US" sz="1100" b="1" dirty="0">
                          <a:solidFill>
                            <a:srgbClr val="000000"/>
                          </a:solidFill>
                          <a:effectLst/>
                          <a:latin typeface="+mn-lt"/>
                          <a:ea typeface="Georgia" panose="02040502050405020303" pitchFamily="18" charset="0"/>
                          <a:cs typeface="Times New Roman" panose="02020603050405020304" pitchFamily="18" charset="0"/>
                        </a:rPr>
                        <a:t>People cannot buy or make all the goods and services they want; as a result, people choose to buy some goods and services and not buy others. People can improve their economic well- being by making informed spending decisions, which entails collecting information, planning, and budgeting.</a:t>
                      </a:r>
                      <a:endParaRPr lang="en-US" sz="1100" b="1" dirty="0">
                        <a:solidFill>
                          <a:srgbClr val="000000"/>
                        </a:solidFill>
                        <a:effectLst/>
                        <a:latin typeface="+mn-lt"/>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9375449"/>
                  </a:ext>
                </a:extLst>
              </a:tr>
              <a:tr h="335153">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100" dirty="0">
                          <a:solidFill>
                            <a:srgbClr val="000000"/>
                          </a:solidFill>
                          <a:effectLst/>
                          <a:latin typeface="+mn-lt"/>
                          <a:ea typeface="Georgia" panose="02040502050405020303" pitchFamily="18" charset="0"/>
                          <a:cs typeface="Times New Roman" panose="02020603050405020304" pitchFamily="18" charset="0"/>
                        </a:rPr>
                        <a:t>2.4.2. People make choices about what goods and services they buy because they can’t have everything they want. This requires individuals to prioritize their wants. </a:t>
                      </a:r>
                      <a:endParaRPr lang="en-US" sz="1100" dirty="0">
                        <a:solidFill>
                          <a:srgbClr val="000000"/>
                        </a:solidFill>
                        <a:effectLst/>
                        <a:latin typeface="+mn-lt"/>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2620417"/>
                  </a:ext>
                </a:extLst>
              </a:tr>
              <a:tr h="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100" dirty="0">
                          <a:solidFill>
                            <a:srgbClr val="000000"/>
                          </a:solidFill>
                          <a:effectLst/>
                          <a:latin typeface="+mn-lt"/>
                          <a:ea typeface="Georgia" panose="02040502050405020303" pitchFamily="18" charset="0"/>
                          <a:cs typeface="Times New Roman" panose="02020603050405020304" pitchFamily="18" charset="0"/>
                        </a:rPr>
                        <a:t>2.4.3. People spend a portion of their income on goods and services in order to increase their personal satisfaction or happiness. </a:t>
                      </a:r>
                      <a:endParaRPr lang="en-US" sz="1100" dirty="0">
                        <a:solidFill>
                          <a:srgbClr val="000000"/>
                        </a:solidFill>
                        <a:effectLst/>
                        <a:latin typeface="+mn-lt"/>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1915269"/>
                  </a:ext>
                </a:extLst>
              </a:tr>
              <a:tr h="459994">
                <a:tc>
                  <a:txBody>
                    <a:bodyPr/>
                    <a:lstStyle/>
                    <a:p>
                      <a:pPr marL="0" marR="0" algn="ctr">
                        <a:lnSpc>
                          <a:spcPct val="115000"/>
                        </a:lnSpc>
                        <a:spcBef>
                          <a:spcPts val="0"/>
                        </a:spcBef>
                        <a:spcAft>
                          <a:spcPts val="0"/>
                        </a:spcAft>
                      </a:pPr>
                      <a:r>
                        <a:rPr lang="en-US" sz="1100" b="1">
                          <a:solidFill>
                            <a:srgbClr val="000000"/>
                          </a:solidFill>
                          <a:effectLst/>
                          <a:latin typeface="Calibri" panose="020F0502020204030204" pitchFamily="34" charset="0"/>
                          <a:ea typeface="Georgia" panose="02040502050405020303" pitchFamily="18" charset="0"/>
                          <a:cs typeface="Times New Roman" panose="02020603050405020304" pitchFamily="18" charset="0"/>
                        </a:rPr>
                        <a:t>C3 Framework for Social Studies State Standards</a:t>
                      </a:r>
                      <a:endParaRPr lang="en-US" sz="1100">
                        <a:solidFill>
                          <a:srgbClr val="000000"/>
                        </a:solidFill>
                        <a:effectLst/>
                        <a:latin typeface="Arial" panose="020B0604020202020204" pitchFamily="34" charset="0"/>
                        <a:ea typeface="Arial" panose="020B060402020202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100" b="1" dirty="0">
                          <a:solidFill>
                            <a:srgbClr val="000000"/>
                          </a:solidFill>
                          <a:effectLst/>
                          <a:latin typeface="+mn-lt"/>
                          <a:ea typeface="Georgia" panose="02040502050405020303" pitchFamily="18" charset="0"/>
                          <a:cs typeface="Times New Roman" panose="02020603050405020304" pitchFamily="18" charset="0"/>
                        </a:rPr>
                        <a:t>Economics</a:t>
                      </a:r>
                      <a:endParaRPr lang="en-US" sz="1100" dirty="0">
                        <a:solidFill>
                          <a:srgbClr val="000000"/>
                        </a:solidFill>
                        <a:effectLst/>
                        <a:latin typeface="+mn-lt"/>
                        <a:ea typeface="Arial" panose="020B0604020202020204" pitchFamily="34" charset="0"/>
                      </a:endParaRPr>
                    </a:p>
                    <a:p>
                      <a:pPr marL="0" marR="0">
                        <a:lnSpc>
                          <a:spcPct val="115000"/>
                        </a:lnSpc>
                        <a:spcBef>
                          <a:spcPts val="0"/>
                        </a:spcBef>
                        <a:spcAft>
                          <a:spcPts val="0"/>
                        </a:spcAft>
                      </a:pPr>
                      <a:r>
                        <a:rPr lang="en-US" sz="1100" b="1" dirty="0">
                          <a:solidFill>
                            <a:srgbClr val="000000"/>
                          </a:solidFill>
                          <a:effectLst/>
                          <a:latin typeface="+mn-lt"/>
                          <a:ea typeface="Georgia" panose="02040502050405020303" pitchFamily="18" charset="0"/>
                          <a:cs typeface="Times New Roman" panose="02020603050405020304" pitchFamily="18" charset="0"/>
                        </a:rPr>
                        <a:t>D2.Eco.1.3-5</a:t>
                      </a:r>
                      <a:r>
                        <a:rPr lang="en-US" sz="1100" dirty="0">
                          <a:solidFill>
                            <a:srgbClr val="000000"/>
                          </a:solidFill>
                          <a:effectLst/>
                          <a:latin typeface="+mn-lt"/>
                          <a:ea typeface="Georgia" panose="02040502050405020303" pitchFamily="18" charset="0"/>
                          <a:cs typeface="Times New Roman" panose="02020603050405020304" pitchFamily="18" charset="0"/>
                        </a:rPr>
                        <a:t> Compare the benefits and costs of individual choices. </a:t>
                      </a:r>
                      <a:endParaRPr lang="en-US" sz="1100" dirty="0">
                        <a:solidFill>
                          <a:srgbClr val="000000"/>
                        </a:solidFill>
                        <a:effectLst/>
                        <a:latin typeface="+mn-lt"/>
                        <a:ea typeface="Arial" panose="020B0604020202020204" pitchFamily="34" charset="0"/>
                      </a:endParaRPr>
                    </a:p>
                    <a:p>
                      <a:pPr marL="0" marR="0">
                        <a:lnSpc>
                          <a:spcPct val="115000"/>
                        </a:lnSpc>
                        <a:spcBef>
                          <a:spcPts val="0"/>
                        </a:spcBef>
                        <a:spcAft>
                          <a:spcPts val="0"/>
                        </a:spcAft>
                      </a:pPr>
                      <a:r>
                        <a:rPr lang="en-US" sz="1100" b="1" dirty="0">
                          <a:solidFill>
                            <a:srgbClr val="000000"/>
                          </a:solidFill>
                          <a:effectLst/>
                          <a:latin typeface="+mn-lt"/>
                          <a:ea typeface="Georgia" panose="02040502050405020303" pitchFamily="18" charset="0"/>
                          <a:cs typeface="Times New Roman" panose="02020603050405020304" pitchFamily="18" charset="0"/>
                        </a:rPr>
                        <a:t>D2.Eco.1.6-8</a:t>
                      </a:r>
                      <a:r>
                        <a:rPr lang="en-US" sz="1100" dirty="0">
                          <a:solidFill>
                            <a:srgbClr val="000000"/>
                          </a:solidFill>
                          <a:effectLst/>
                          <a:latin typeface="+mn-lt"/>
                          <a:ea typeface="Georgia" panose="02040502050405020303" pitchFamily="18" charset="0"/>
                          <a:cs typeface="Times New Roman" panose="02020603050405020304" pitchFamily="18" charset="0"/>
                        </a:rPr>
                        <a:t> Explain how economic decisions affect the well-being of individuals, businesses, and society.</a:t>
                      </a:r>
                      <a:endParaRPr lang="en-US" sz="1100" dirty="0">
                        <a:solidFill>
                          <a:srgbClr val="000000"/>
                        </a:solidFill>
                        <a:effectLst/>
                        <a:latin typeface="+mn-lt"/>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7923631"/>
                  </a:ext>
                </a:extLst>
              </a:tr>
            </a:tbl>
          </a:graphicData>
        </a:graphic>
      </p:graphicFrame>
    </p:spTree>
    <p:extLst>
      <p:ext uri="{BB962C8B-B14F-4D97-AF65-F5344CB8AC3E}">
        <p14:creationId xmlns:p14="http://schemas.microsoft.com/office/powerpoint/2010/main" val="4249338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9983"/>
            <a:ext cx="7162800" cy="1143000"/>
          </a:xfrm>
        </p:spPr>
        <p:txBody>
          <a:bodyPr>
            <a:normAutofit/>
          </a:bodyPr>
          <a:lstStyle/>
          <a:p>
            <a:r>
              <a:rPr lang="en-US" b="1" dirty="0"/>
              <a:t>About Cha-Ching</a:t>
            </a:r>
            <a:endParaRPr lang="en-US" sz="3800" b="1" dirty="0"/>
          </a:p>
        </p:txBody>
      </p:sp>
      <p:sp>
        <p:nvSpPr>
          <p:cNvPr id="3" name="Content Placeholder 2"/>
          <p:cNvSpPr>
            <a:spLocks noGrp="1"/>
          </p:cNvSpPr>
          <p:nvPr>
            <p:ph idx="1"/>
          </p:nvPr>
        </p:nvSpPr>
        <p:spPr>
          <a:xfrm>
            <a:off x="467833" y="1981200"/>
            <a:ext cx="8229600" cy="4525963"/>
          </a:xfrm>
        </p:spPr>
        <p:txBody>
          <a:bodyPr>
            <a:normAutofit fontScale="92500"/>
          </a:bodyPr>
          <a:lstStyle/>
          <a:p>
            <a:pPr marL="0" indent="0">
              <a:buNone/>
            </a:pPr>
            <a:r>
              <a:rPr lang="en-US" sz="1900" dirty="0"/>
              <a:t>Discovery Education and Jackson Charitable Foundation are proud to present Cha-Ching Money Smart Kids! This partnership amplifies this engaging and fun financial literacy program, extending its impact to schools and homes across America. </a:t>
            </a:r>
          </a:p>
          <a:p>
            <a:pPr marL="0" indent="0">
              <a:buNone/>
            </a:pPr>
            <a:endParaRPr lang="en-US" sz="1900" dirty="0"/>
          </a:p>
          <a:p>
            <a:pPr marL="0" indent="0">
              <a:buNone/>
            </a:pPr>
            <a:r>
              <a:rPr lang="en-US" sz="1900" dirty="0"/>
              <a:t>Join the Cha-Ching band as they prepare kids grades K-6 with the knowledge, tools and practice they need to make informed decisions to reach their goals and dreams.</a:t>
            </a:r>
            <a:br>
              <a:rPr lang="en-US" sz="1900" dirty="0"/>
            </a:br>
            <a:endParaRPr lang="en-US" sz="1900" dirty="0"/>
          </a:p>
          <a:p>
            <a:pPr marL="0" lvl="0" indent="0">
              <a:buNone/>
            </a:pPr>
            <a:r>
              <a:rPr lang="en-US" sz="1900" dirty="0"/>
              <a:t>Developed in partnership with Jackson Charitable Foundation and children’s education expert, Dr. Alice Wilder, the storylines have been written around the four key concepts of money: Earn, Save, Spend, and Donate. </a:t>
            </a:r>
          </a:p>
          <a:p>
            <a:pPr marL="0" lvl="0" indent="0">
              <a:buNone/>
            </a:pPr>
            <a:endParaRPr lang="en-US" sz="1900" dirty="0"/>
          </a:p>
          <a:p>
            <a:pPr marL="0" lvl="0" indent="0">
              <a:buNone/>
            </a:pPr>
            <a:r>
              <a:rPr lang="en-US" sz="1900" dirty="0"/>
              <a:t>Children mostly only see spend, but it also needs to be understood that Earn, Save, Spend, Donate is a cycle of money and they are choices that have to be made every day, throughout life. </a:t>
            </a:r>
          </a:p>
          <a:p>
            <a:pPr lvl="0"/>
            <a:endParaRPr lang="en-US" sz="2000" dirty="0"/>
          </a:p>
        </p:txBody>
      </p:sp>
      <p:pic>
        <p:nvPicPr>
          <p:cNvPr id="5" name="Picture 4"/>
          <p:cNvPicPr>
            <a:picLocks noChangeAspect="1"/>
          </p:cNvPicPr>
          <p:nvPr/>
        </p:nvPicPr>
        <p:blipFill>
          <a:blip r:embed="rId2"/>
          <a:stretch>
            <a:fillRect/>
          </a:stretch>
        </p:blipFill>
        <p:spPr>
          <a:xfrm>
            <a:off x="457200" y="199857"/>
            <a:ext cx="2514600" cy="1551731"/>
          </a:xfrm>
          <a:prstGeom prst="rect">
            <a:avLst/>
          </a:prstGeom>
        </p:spPr>
      </p:pic>
    </p:spTree>
    <p:extLst>
      <p:ext uri="{BB962C8B-B14F-4D97-AF65-F5344CB8AC3E}">
        <p14:creationId xmlns:p14="http://schemas.microsoft.com/office/powerpoint/2010/main" val="1900038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9983"/>
            <a:ext cx="7162800" cy="1143000"/>
          </a:xfrm>
        </p:spPr>
        <p:txBody>
          <a:bodyPr>
            <a:normAutofit/>
          </a:bodyPr>
          <a:lstStyle/>
          <a:p>
            <a:r>
              <a:rPr lang="en-US" b="1" dirty="0"/>
              <a:t>Activity Structure</a:t>
            </a:r>
            <a:endParaRPr lang="en-US" sz="3800" b="1" dirty="0"/>
          </a:p>
        </p:txBody>
      </p:sp>
      <p:sp>
        <p:nvSpPr>
          <p:cNvPr id="3" name="Content Placeholder 2"/>
          <p:cNvSpPr>
            <a:spLocks noGrp="1"/>
          </p:cNvSpPr>
          <p:nvPr>
            <p:ph idx="1"/>
          </p:nvPr>
        </p:nvSpPr>
        <p:spPr>
          <a:xfrm>
            <a:off x="453656" y="1809055"/>
            <a:ext cx="8382000" cy="4800600"/>
          </a:xfrm>
        </p:spPr>
        <p:txBody>
          <a:bodyPr>
            <a:normAutofit/>
          </a:bodyPr>
          <a:lstStyle/>
          <a:p>
            <a:pPr lvl="0"/>
            <a:r>
              <a:rPr lang="en-US" sz="1800" b="1" dirty="0"/>
              <a:t>ACTIVITY DURATION: </a:t>
            </a:r>
            <a:r>
              <a:rPr lang="en-US" sz="1800" dirty="0"/>
              <a:t>Each activity is designed to take approximately 45 minutes.  If time is limited, activities may be broken into smaller chunks and taught throughout the day or week. </a:t>
            </a:r>
          </a:p>
          <a:p>
            <a:pPr lvl="0"/>
            <a:r>
              <a:rPr lang="en-US" sz="1800" b="1" dirty="0"/>
              <a:t>KID QUESTIONS: </a:t>
            </a:r>
            <a:r>
              <a:rPr lang="en-US" sz="1800" dirty="0"/>
              <a:t>Each video was designed to answer a specific questions kids commonly ask about money and topics related to money.  </a:t>
            </a:r>
          </a:p>
          <a:p>
            <a:pPr lvl="0"/>
            <a:r>
              <a:rPr lang="en-US" sz="1800" b="1" dirty="0"/>
              <a:t>REVIEW: </a:t>
            </a:r>
            <a:r>
              <a:rPr lang="en-US" sz="1800" dirty="0"/>
              <a:t>Although it is not spelled out in the activities, it is important at the beginning of each new activity to allow students to reflect on and share previous learning. This will help them connect new information to what they have already learned.</a:t>
            </a:r>
          </a:p>
          <a:p>
            <a:r>
              <a:rPr lang="en-US" sz="1800" b="1" dirty="0"/>
              <a:t>CLASS GROUPING: </a:t>
            </a:r>
            <a:r>
              <a:rPr lang="en-US" sz="1800" dirty="0"/>
              <a:t>Throughout each activity, students work individually, in small groups, and as a whole class.  Before each activity, decide how you will determine grouping.</a:t>
            </a:r>
          </a:p>
          <a:p>
            <a:r>
              <a:rPr lang="en-US" sz="1800" b="1" dirty="0"/>
              <a:t>VOCABULARY WALL: </a:t>
            </a:r>
            <a:r>
              <a:rPr lang="en-US" sz="1800" dirty="0"/>
              <a:t>Create a place in your classroom to post vocabulary words from each activity. Encourage students to explain meanings in their own words and ask them to demonstrate their understanding throughout the activities.</a:t>
            </a:r>
          </a:p>
        </p:txBody>
      </p:sp>
      <p:pic>
        <p:nvPicPr>
          <p:cNvPr id="5" name="Picture 4"/>
          <p:cNvPicPr>
            <a:picLocks noChangeAspect="1"/>
          </p:cNvPicPr>
          <p:nvPr/>
        </p:nvPicPr>
        <p:blipFill>
          <a:blip r:embed="rId2"/>
          <a:stretch>
            <a:fillRect/>
          </a:stretch>
        </p:blipFill>
        <p:spPr>
          <a:xfrm>
            <a:off x="453656" y="219350"/>
            <a:ext cx="2514600" cy="1551731"/>
          </a:xfrm>
          <a:prstGeom prst="rect">
            <a:avLst/>
          </a:prstGeom>
        </p:spPr>
      </p:pic>
    </p:spTree>
    <p:extLst>
      <p:ext uri="{BB962C8B-B14F-4D97-AF65-F5344CB8AC3E}">
        <p14:creationId xmlns:p14="http://schemas.microsoft.com/office/powerpoint/2010/main" val="348162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9983"/>
            <a:ext cx="7162800" cy="1143000"/>
          </a:xfrm>
        </p:spPr>
        <p:txBody>
          <a:bodyPr>
            <a:normAutofit fontScale="90000"/>
          </a:bodyPr>
          <a:lstStyle/>
          <a:p>
            <a:br>
              <a:rPr lang="en-US" sz="3800" b="1" dirty="0"/>
            </a:br>
            <a:r>
              <a:rPr lang="en-US" sz="4900" b="1" dirty="0"/>
              <a:t>Kid Questions</a:t>
            </a:r>
          </a:p>
        </p:txBody>
      </p:sp>
      <p:sp>
        <p:nvSpPr>
          <p:cNvPr id="3" name="Content Placeholder 2"/>
          <p:cNvSpPr>
            <a:spLocks noGrp="1"/>
          </p:cNvSpPr>
          <p:nvPr>
            <p:ph idx="1"/>
          </p:nvPr>
        </p:nvSpPr>
        <p:spPr>
          <a:xfrm>
            <a:off x="453656" y="1981200"/>
            <a:ext cx="8229600" cy="4525963"/>
          </a:xfrm>
        </p:spPr>
        <p:txBody>
          <a:bodyPr>
            <a:noAutofit/>
          </a:bodyPr>
          <a:lstStyle/>
          <a:p>
            <a:pPr lvl="0"/>
            <a:r>
              <a:rPr lang="en-US" sz="1800" dirty="0"/>
              <a:t>Do you have to go to work?</a:t>
            </a:r>
          </a:p>
          <a:p>
            <a:pPr lvl="0"/>
            <a:r>
              <a:rPr lang="en-US" sz="1800" dirty="0"/>
              <a:t>Why do you have to go to work (rather than spend time with me)?</a:t>
            </a:r>
          </a:p>
          <a:p>
            <a:pPr lvl="0"/>
            <a:r>
              <a:rPr lang="en-US" sz="1800" dirty="0"/>
              <a:t>What does it mean to get paid for work? </a:t>
            </a:r>
          </a:p>
          <a:p>
            <a:pPr lvl="0"/>
            <a:r>
              <a:rPr lang="en-US" sz="1800" dirty="0"/>
              <a:t>Where does money come from?</a:t>
            </a:r>
          </a:p>
          <a:p>
            <a:pPr lvl="0"/>
            <a:r>
              <a:rPr lang="en-US" sz="1800" dirty="0"/>
              <a:t>What is an entrepreneur?</a:t>
            </a:r>
          </a:p>
          <a:p>
            <a:pPr lvl="0"/>
            <a:r>
              <a:rPr lang="en-US" sz="1800" dirty="0"/>
              <a:t>How do I become an entrepreneur?</a:t>
            </a:r>
          </a:p>
          <a:p>
            <a:pPr lvl="0"/>
            <a:r>
              <a:rPr lang="en-US" sz="1800" dirty="0"/>
              <a:t>If it okay if I do not want to be an entrepreneur?</a:t>
            </a:r>
          </a:p>
        </p:txBody>
      </p:sp>
      <p:pic>
        <p:nvPicPr>
          <p:cNvPr id="5" name="Picture 4"/>
          <p:cNvPicPr>
            <a:picLocks noChangeAspect="1"/>
          </p:cNvPicPr>
          <p:nvPr/>
        </p:nvPicPr>
        <p:blipFill>
          <a:blip r:embed="rId2"/>
          <a:stretch>
            <a:fillRect/>
          </a:stretch>
        </p:blipFill>
        <p:spPr>
          <a:xfrm>
            <a:off x="453656" y="219350"/>
            <a:ext cx="2514600" cy="1551731"/>
          </a:xfrm>
          <a:prstGeom prst="rect">
            <a:avLst/>
          </a:prstGeom>
        </p:spPr>
      </p:pic>
    </p:spTree>
    <p:extLst>
      <p:ext uri="{BB962C8B-B14F-4D97-AF65-F5344CB8AC3E}">
        <p14:creationId xmlns:p14="http://schemas.microsoft.com/office/powerpoint/2010/main" val="2392635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9983"/>
            <a:ext cx="7162800" cy="1143000"/>
          </a:xfrm>
        </p:spPr>
        <p:txBody>
          <a:bodyPr>
            <a:normAutofit fontScale="90000"/>
          </a:bodyPr>
          <a:lstStyle/>
          <a:p>
            <a:br>
              <a:rPr lang="en-US" sz="3800" b="1" dirty="0"/>
            </a:br>
            <a:r>
              <a:rPr lang="en-US" sz="4900" b="1" dirty="0"/>
              <a:t>Learning Objectives</a:t>
            </a:r>
          </a:p>
        </p:txBody>
      </p:sp>
      <p:sp>
        <p:nvSpPr>
          <p:cNvPr id="3" name="Content Placeholder 2"/>
          <p:cNvSpPr>
            <a:spLocks noGrp="1"/>
          </p:cNvSpPr>
          <p:nvPr>
            <p:ph idx="1"/>
          </p:nvPr>
        </p:nvSpPr>
        <p:spPr>
          <a:xfrm>
            <a:off x="467833" y="1905000"/>
            <a:ext cx="8229600" cy="4525963"/>
          </a:xfrm>
        </p:spPr>
        <p:txBody>
          <a:bodyPr>
            <a:noAutofit/>
          </a:bodyPr>
          <a:lstStyle/>
          <a:p>
            <a:pPr marL="0" lvl="0" indent="0">
              <a:spcBef>
                <a:spcPts val="0"/>
              </a:spcBef>
              <a:buNone/>
            </a:pPr>
            <a:r>
              <a:rPr lang="en-US" sz="1800" dirty="0"/>
              <a:t>Students will:</a:t>
            </a:r>
          </a:p>
          <a:p>
            <a:pPr lvl="0">
              <a:spcBef>
                <a:spcPts val="0"/>
              </a:spcBef>
            </a:pPr>
            <a:r>
              <a:rPr lang="en-US" sz="1800" dirty="0"/>
              <a:t>Explain where money comes from </a:t>
            </a:r>
          </a:p>
          <a:p>
            <a:pPr lvl="0">
              <a:spcBef>
                <a:spcPts val="0"/>
              </a:spcBef>
            </a:pPr>
            <a:r>
              <a:rPr lang="en-US" sz="1800" dirty="0"/>
              <a:t>Identify ways to earn and use money</a:t>
            </a:r>
          </a:p>
          <a:p>
            <a:pPr lvl="0">
              <a:spcBef>
                <a:spcPts val="0"/>
              </a:spcBef>
            </a:pPr>
            <a:r>
              <a:rPr lang="en-US" sz="1800" dirty="0"/>
              <a:t>Describe personal experiences with earning, saving, spending, and donating money</a:t>
            </a:r>
          </a:p>
          <a:p>
            <a:pPr lvl="0">
              <a:spcBef>
                <a:spcPts val="0"/>
              </a:spcBef>
            </a:pPr>
            <a:r>
              <a:rPr lang="en-US" sz="1800" dirty="0"/>
              <a:t>Demonstrate understanding of why people need to earn money </a:t>
            </a:r>
          </a:p>
          <a:p>
            <a:pPr lvl="0">
              <a:spcBef>
                <a:spcPts val="0"/>
              </a:spcBef>
            </a:pPr>
            <a:r>
              <a:rPr lang="en-US" sz="1800" dirty="0"/>
              <a:t>Analyze skills, talents, and interests to identify different ways they might earn money</a:t>
            </a:r>
          </a:p>
          <a:p>
            <a:pPr lvl="0">
              <a:spcBef>
                <a:spcPts val="0"/>
              </a:spcBef>
            </a:pPr>
            <a:r>
              <a:rPr lang="en-US" sz="1800" dirty="0"/>
              <a:t>Compare options for earning money </a:t>
            </a:r>
          </a:p>
          <a:p>
            <a:pPr lvl="0">
              <a:spcBef>
                <a:spcPts val="0"/>
              </a:spcBef>
            </a:pPr>
            <a:r>
              <a:rPr lang="en-US" sz="1800" dirty="0"/>
              <a:t>Analyze personality traits and skills of successful entrepreneurs</a:t>
            </a:r>
          </a:p>
          <a:p>
            <a:pPr lvl="0">
              <a:spcBef>
                <a:spcPts val="0"/>
              </a:spcBef>
            </a:pPr>
            <a:r>
              <a:rPr lang="en-US" sz="1800" dirty="0"/>
              <a:t>Describe ways to become an entrepreneur</a:t>
            </a:r>
          </a:p>
          <a:p>
            <a:pPr lvl="0">
              <a:spcBef>
                <a:spcPts val="0"/>
              </a:spcBef>
            </a:pPr>
            <a:r>
              <a:rPr lang="en-US" sz="1800" dirty="0"/>
              <a:t>Collaborate to brainstorm a business idea</a:t>
            </a:r>
          </a:p>
          <a:p>
            <a:pPr>
              <a:spcBef>
                <a:spcPts val="0"/>
              </a:spcBef>
            </a:pPr>
            <a:r>
              <a:rPr lang="en-US" sz="1800" dirty="0"/>
              <a:t>Demonstrate understanding of concepts of place, product, promotion, and pricing</a:t>
            </a:r>
          </a:p>
        </p:txBody>
      </p:sp>
      <p:pic>
        <p:nvPicPr>
          <p:cNvPr id="5" name="Picture 4"/>
          <p:cNvPicPr>
            <a:picLocks noChangeAspect="1"/>
          </p:cNvPicPr>
          <p:nvPr/>
        </p:nvPicPr>
        <p:blipFill>
          <a:blip r:embed="rId2"/>
          <a:stretch>
            <a:fillRect/>
          </a:stretch>
        </p:blipFill>
        <p:spPr>
          <a:xfrm>
            <a:off x="467833" y="201630"/>
            <a:ext cx="2514600" cy="1551731"/>
          </a:xfrm>
          <a:prstGeom prst="rect">
            <a:avLst/>
          </a:prstGeom>
        </p:spPr>
      </p:pic>
    </p:spTree>
    <p:extLst>
      <p:ext uri="{BB962C8B-B14F-4D97-AF65-F5344CB8AC3E}">
        <p14:creationId xmlns:p14="http://schemas.microsoft.com/office/powerpoint/2010/main" val="1981729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9983"/>
            <a:ext cx="7162800" cy="1143000"/>
          </a:xfrm>
        </p:spPr>
        <p:txBody>
          <a:bodyPr>
            <a:normAutofit fontScale="90000"/>
          </a:bodyPr>
          <a:lstStyle/>
          <a:p>
            <a:br>
              <a:rPr lang="en-US" sz="3800" b="1" dirty="0"/>
            </a:br>
            <a:r>
              <a:rPr lang="en-US" sz="4900" b="1" dirty="0"/>
              <a:t>Vocabulary</a:t>
            </a:r>
          </a:p>
        </p:txBody>
      </p:sp>
      <p:sp>
        <p:nvSpPr>
          <p:cNvPr id="3" name="Content Placeholder 2"/>
          <p:cNvSpPr>
            <a:spLocks noGrp="1"/>
          </p:cNvSpPr>
          <p:nvPr>
            <p:ph idx="1"/>
          </p:nvPr>
        </p:nvSpPr>
        <p:spPr>
          <a:xfrm>
            <a:off x="1295400" y="2057400"/>
            <a:ext cx="6858000" cy="4983163"/>
          </a:xfrm>
        </p:spPr>
        <p:txBody>
          <a:bodyPr numCol="2">
            <a:normAutofit/>
          </a:bodyPr>
          <a:lstStyle/>
          <a:p>
            <a:pPr lvl="0"/>
            <a:r>
              <a:rPr lang="en-US" sz="2000" dirty="0"/>
              <a:t>Earn</a:t>
            </a:r>
          </a:p>
          <a:p>
            <a:pPr lvl="0"/>
            <a:r>
              <a:rPr lang="en-US" sz="2000" dirty="0"/>
              <a:t>Pay check</a:t>
            </a:r>
          </a:p>
          <a:p>
            <a:pPr lvl="0"/>
            <a:r>
              <a:rPr lang="en-US" sz="2000" dirty="0"/>
              <a:t>Self-control</a:t>
            </a:r>
          </a:p>
          <a:p>
            <a:pPr lvl="0"/>
            <a:r>
              <a:rPr lang="en-US" sz="2000" dirty="0"/>
              <a:t>Price tag</a:t>
            </a:r>
          </a:p>
          <a:p>
            <a:pPr lvl="0"/>
            <a:r>
              <a:rPr lang="en-US" sz="2000" dirty="0"/>
              <a:t>Bill</a:t>
            </a:r>
          </a:p>
          <a:p>
            <a:pPr lvl="0"/>
            <a:r>
              <a:rPr lang="en-US" sz="2000" dirty="0"/>
              <a:t>Bank account</a:t>
            </a:r>
          </a:p>
          <a:p>
            <a:pPr lvl="0"/>
            <a:r>
              <a:rPr lang="en-US" sz="2000" dirty="0"/>
              <a:t>Skill</a:t>
            </a:r>
          </a:p>
          <a:p>
            <a:pPr lvl="0"/>
            <a:r>
              <a:rPr lang="en-US" sz="2000" dirty="0"/>
              <a:t>Talent</a:t>
            </a:r>
          </a:p>
          <a:p>
            <a:r>
              <a:rPr lang="en-US" sz="2000" dirty="0"/>
              <a:t>Interest</a:t>
            </a:r>
          </a:p>
          <a:p>
            <a:endParaRPr lang="en-US" sz="2000" dirty="0"/>
          </a:p>
          <a:p>
            <a:endParaRPr lang="en-US" sz="2000" dirty="0"/>
          </a:p>
          <a:p>
            <a:endParaRPr lang="en-US" sz="2000" dirty="0"/>
          </a:p>
          <a:p>
            <a:endParaRPr lang="en-US" sz="2000" dirty="0"/>
          </a:p>
          <a:p>
            <a:pPr lvl="0"/>
            <a:r>
              <a:rPr lang="en-US" sz="2000" dirty="0"/>
              <a:t>Entrepreneur</a:t>
            </a:r>
          </a:p>
          <a:p>
            <a:pPr lvl="0"/>
            <a:r>
              <a:rPr lang="en-US" sz="2000" dirty="0"/>
              <a:t>Business</a:t>
            </a:r>
          </a:p>
          <a:p>
            <a:pPr lvl="0"/>
            <a:r>
              <a:rPr lang="en-US" sz="2000" dirty="0"/>
              <a:t>Determination</a:t>
            </a:r>
          </a:p>
          <a:p>
            <a:pPr lvl="0"/>
            <a:r>
              <a:rPr lang="en-US" sz="2000" dirty="0"/>
              <a:t>Leadership</a:t>
            </a:r>
          </a:p>
          <a:p>
            <a:pPr lvl="0"/>
            <a:r>
              <a:rPr lang="en-US" sz="2000" dirty="0"/>
              <a:t>Product </a:t>
            </a:r>
          </a:p>
          <a:p>
            <a:pPr lvl="0"/>
            <a:r>
              <a:rPr lang="en-US" sz="2000" dirty="0"/>
              <a:t>Promotion</a:t>
            </a:r>
          </a:p>
          <a:p>
            <a:pPr lvl="0"/>
            <a:r>
              <a:rPr lang="en-US" sz="2000" dirty="0"/>
              <a:t>Pricing</a:t>
            </a:r>
          </a:p>
          <a:p>
            <a:r>
              <a:rPr lang="en-US" sz="2000" dirty="0"/>
              <a:t>Supplies</a:t>
            </a:r>
          </a:p>
        </p:txBody>
      </p:sp>
      <p:pic>
        <p:nvPicPr>
          <p:cNvPr id="5" name="Picture 4"/>
          <p:cNvPicPr>
            <a:picLocks noChangeAspect="1"/>
          </p:cNvPicPr>
          <p:nvPr/>
        </p:nvPicPr>
        <p:blipFill>
          <a:blip r:embed="rId2"/>
          <a:stretch>
            <a:fillRect/>
          </a:stretch>
        </p:blipFill>
        <p:spPr>
          <a:xfrm>
            <a:off x="457200" y="229983"/>
            <a:ext cx="2514600" cy="1551731"/>
          </a:xfrm>
          <a:prstGeom prst="rect">
            <a:avLst/>
          </a:prstGeom>
        </p:spPr>
      </p:pic>
    </p:spTree>
    <p:extLst>
      <p:ext uri="{BB962C8B-B14F-4D97-AF65-F5344CB8AC3E}">
        <p14:creationId xmlns:p14="http://schemas.microsoft.com/office/powerpoint/2010/main" val="1493433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9983"/>
            <a:ext cx="7162800" cy="1143000"/>
          </a:xfrm>
        </p:spPr>
        <p:txBody>
          <a:bodyPr>
            <a:normAutofit fontScale="90000"/>
          </a:bodyPr>
          <a:lstStyle/>
          <a:p>
            <a:br>
              <a:rPr lang="en-US" sz="3800" b="1" dirty="0"/>
            </a:br>
            <a:r>
              <a:rPr lang="en-US" sz="4900" b="1" dirty="0"/>
              <a:t>Key Ideas</a:t>
            </a:r>
          </a:p>
        </p:txBody>
      </p:sp>
      <p:sp>
        <p:nvSpPr>
          <p:cNvPr id="3" name="Content Placeholder 2"/>
          <p:cNvSpPr>
            <a:spLocks noGrp="1"/>
          </p:cNvSpPr>
          <p:nvPr>
            <p:ph idx="1"/>
          </p:nvPr>
        </p:nvSpPr>
        <p:spPr>
          <a:xfrm>
            <a:off x="453656" y="1981200"/>
            <a:ext cx="8229600" cy="4525963"/>
          </a:xfrm>
        </p:spPr>
        <p:txBody>
          <a:bodyPr>
            <a:noAutofit/>
          </a:bodyPr>
          <a:lstStyle/>
          <a:p>
            <a:pPr lvl="0"/>
            <a:r>
              <a:rPr lang="en-US" sz="1800" dirty="0"/>
              <a:t>Much about earning money is often invisible to kids. In the video, items in the house are labeled to help students understand that we need to earn money in order to pay for </a:t>
            </a:r>
            <a:r>
              <a:rPr lang="en-US" sz="1800" b="1" dirty="0"/>
              <a:t>everything</a:t>
            </a:r>
            <a:r>
              <a:rPr lang="en-US" sz="1800" dirty="0"/>
              <a:t> we need or want.  In order to earn money, we go to work. This activity helps kids make the connection between paying bills and purchasing items and the need to work at a job. </a:t>
            </a:r>
            <a:br>
              <a:rPr lang="en-US" sz="1800" dirty="0"/>
            </a:br>
            <a:endParaRPr lang="en-US" sz="1800" dirty="0"/>
          </a:p>
          <a:p>
            <a:r>
              <a:rPr lang="en-US" sz="1800" dirty="0"/>
              <a:t>Money earned (a check or direct deposit) goes into an account. From that account, bills are paid and items are bought. Money is not made in an ATM.</a:t>
            </a:r>
          </a:p>
        </p:txBody>
      </p:sp>
      <p:pic>
        <p:nvPicPr>
          <p:cNvPr id="5" name="Picture 4"/>
          <p:cNvPicPr>
            <a:picLocks noChangeAspect="1"/>
          </p:cNvPicPr>
          <p:nvPr/>
        </p:nvPicPr>
        <p:blipFill>
          <a:blip r:embed="rId2"/>
          <a:stretch>
            <a:fillRect/>
          </a:stretch>
        </p:blipFill>
        <p:spPr>
          <a:xfrm>
            <a:off x="453656" y="219350"/>
            <a:ext cx="2514600" cy="1551731"/>
          </a:xfrm>
          <a:prstGeom prst="rect">
            <a:avLst/>
          </a:prstGeom>
        </p:spPr>
      </p:pic>
    </p:spTree>
    <p:extLst>
      <p:ext uri="{BB962C8B-B14F-4D97-AF65-F5344CB8AC3E}">
        <p14:creationId xmlns:p14="http://schemas.microsoft.com/office/powerpoint/2010/main" val="701574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9983"/>
            <a:ext cx="7162800" cy="1143000"/>
          </a:xfrm>
        </p:spPr>
        <p:txBody>
          <a:bodyPr>
            <a:normAutofit fontScale="90000"/>
          </a:bodyPr>
          <a:lstStyle/>
          <a:p>
            <a:br>
              <a:rPr lang="en-US" sz="3800" b="1" dirty="0"/>
            </a:br>
            <a:r>
              <a:rPr lang="en-US" sz="4900" b="1" dirty="0"/>
              <a:t>Key Ideas</a:t>
            </a:r>
          </a:p>
        </p:txBody>
      </p:sp>
      <p:sp>
        <p:nvSpPr>
          <p:cNvPr id="3" name="Content Placeholder 2"/>
          <p:cNvSpPr>
            <a:spLocks noGrp="1"/>
          </p:cNvSpPr>
          <p:nvPr>
            <p:ph idx="1"/>
          </p:nvPr>
        </p:nvSpPr>
        <p:spPr>
          <a:xfrm>
            <a:off x="453656" y="1981200"/>
            <a:ext cx="8229600" cy="4525963"/>
          </a:xfrm>
        </p:spPr>
        <p:txBody>
          <a:bodyPr>
            <a:normAutofit/>
          </a:bodyPr>
          <a:lstStyle/>
          <a:p>
            <a:pPr lvl="0"/>
            <a:r>
              <a:rPr lang="en-US" sz="1800" dirty="0"/>
              <a:t>The amount of money earned equals the amount we have to work with for all of our choices (i.e., spending, saving, donating). </a:t>
            </a:r>
            <a:br>
              <a:rPr lang="en-US" sz="1800" dirty="0"/>
            </a:br>
            <a:endParaRPr lang="en-US" sz="1800" dirty="0"/>
          </a:p>
          <a:p>
            <a:pPr lvl="0"/>
            <a:r>
              <a:rPr lang="en-US" sz="1800" dirty="0"/>
              <a:t>It is okay for parents to say no to kids’ requests to buy something. Kids must learn that, for most people, money is not available in unlimited quantities, so we must make thoughtful decisions about how to spend it.</a:t>
            </a:r>
            <a:br>
              <a:rPr lang="en-US" sz="1800" dirty="0"/>
            </a:br>
            <a:endParaRPr lang="en-US" sz="1800" dirty="0"/>
          </a:p>
          <a:p>
            <a:pPr lvl="0"/>
            <a:r>
              <a:rPr lang="en-US" sz="1800" dirty="0"/>
              <a:t>Kids must learn the importance of working to earn money for themselves. It helps them appreciate the value of money and engenders a respect for personal achievement. </a:t>
            </a:r>
          </a:p>
        </p:txBody>
      </p:sp>
      <p:pic>
        <p:nvPicPr>
          <p:cNvPr id="5" name="Picture 4"/>
          <p:cNvPicPr>
            <a:picLocks noChangeAspect="1"/>
          </p:cNvPicPr>
          <p:nvPr/>
        </p:nvPicPr>
        <p:blipFill>
          <a:blip r:embed="rId2"/>
          <a:stretch>
            <a:fillRect/>
          </a:stretch>
        </p:blipFill>
        <p:spPr>
          <a:xfrm>
            <a:off x="453656" y="219350"/>
            <a:ext cx="2514600" cy="1551731"/>
          </a:xfrm>
          <a:prstGeom prst="rect">
            <a:avLst/>
          </a:prstGeom>
        </p:spPr>
      </p:pic>
    </p:spTree>
    <p:extLst>
      <p:ext uri="{BB962C8B-B14F-4D97-AF65-F5344CB8AC3E}">
        <p14:creationId xmlns:p14="http://schemas.microsoft.com/office/powerpoint/2010/main" val="1600957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9983"/>
            <a:ext cx="7162800" cy="1143000"/>
          </a:xfrm>
        </p:spPr>
        <p:txBody>
          <a:bodyPr>
            <a:normAutofit fontScale="90000"/>
          </a:bodyPr>
          <a:lstStyle/>
          <a:p>
            <a:br>
              <a:rPr lang="en-US" sz="3800" b="1" dirty="0"/>
            </a:br>
            <a:r>
              <a:rPr lang="en-US" sz="4900" b="1" dirty="0"/>
              <a:t>Prior Knowledge</a:t>
            </a:r>
          </a:p>
        </p:txBody>
      </p:sp>
      <p:sp>
        <p:nvSpPr>
          <p:cNvPr id="3" name="Content Placeholder 2"/>
          <p:cNvSpPr>
            <a:spLocks noGrp="1"/>
          </p:cNvSpPr>
          <p:nvPr>
            <p:ph idx="1"/>
          </p:nvPr>
        </p:nvSpPr>
        <p:spPr>
          <a:xfrm>
            <a:off x="453656" y="1905000"/>
            <a:ext cx="8229600" cy="4525963"/>
          </a:xfrm>
        </p:spPr>
        <p:txBody>
          <a:bodyPr>
            <a:normAutofit/>
          </a:bodyPr>
          <a:lstStyle/>
          <a:p>
            <a:r>
              <a:rPr lang="en-US" sz="1800" dirty="0"/>
              <a:t>Kids know that their parents go to work and may know what their parents do for a living. They may not understand </a:t>
            </a:r>
            <a:r>
              <a:rPr lang="en-US" sz="1800" i="1" dirty="0"/>
              <a:t>why</a:t>
            </a:r>
            <a:r>
              <a:rPr lang="en-US" sz="1800" dirty="0"/>
              <a:t> they go to work and sometimes see work only as something that takes grown-ups away from them. </a:t>
            </a:r>
            <a:br>
              <a:rPr lang="en-US" sz="1800" dirty="0"/>
            </a:br>
            <a:endParaRPr lang="en-US" sz="1800" dirty="0"/>
          </a:p>
          <a:p>
            <a:r>
              <a:rPr lang="en-US" sz="1800" dirty="0"/>
              <a:t>Kids know that we use money to pay for things, though they often do not know where the money comes from.</a:t>
            </a:r>
            <a:br>
              <a:rPr lang="en-US" sz="1800" dirty="0"/>
            </a:br>
            <a:endParaRPr lang="en-US" sz="1800" dirty="0"/>
          </a:p>
          <a:p>
            <a:r>
              <a:rPr lang="en-US" sz="1800" dirty="0"/>
              <a:t>Kids may know that there is not enough money to buy everything they want.</a:t>
            </a:r>
            <a:br>
              <a:rPr lang="en-US" sz="1800" dirty="0"/>
            </a:br>
            <a:endParaRPr lang="en-US" sz="1800" dirty="0"/>
          </a:p>
          <a:p>
            <a:r>
              <a:rPr lang="en-US" sz="1800" dirty="0"/>
              <a:t>Kids know money is often given as a gift or reward.</a:t>
            </a:r>
          </a:p>
        </p:txBody>
      </p:sp>
      <p:pic>
        <p:nvPicPr>
          <p:cNvPr id="5" name="Picture 4"/>
          <p:cNvPicPr>
            <a:picLocks noChangeAspect="1"/>
          </p:cNvPicPr>
          <p:nvPr/>
        </p:nvPicPr>
        <p:blipFill>
          <a:blip r:embed="rId2"/>
          <a:stretch>
            <a:fillRect/>
          </a:stretch>
        </p:blipFill>
        <p:spPr>
          <a:xfrm>
            <a:off x="453656" y="219350"/>
            <a:ext cx="2514600" cy="1551731"/>
          </a:xfrm>
          <a:prstGeom prst="rect">
            <a:avLst/>
          </a:prstGeom>
        </p:spPr>
      </p:pic>
    </p:spTree>
    <p:extLst>
      <p:ext uri="{BB962C8B-B14F-4D97-AF65-F5344CB8AC3E}">
        <p14:creationId xmlns:p14="http://schemas.microsoft.com/office/powerpoint/2010/main" val="1785237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0CF659410E6A45AEE53BA4746D6574" ma:contentTypeVersion="18" ma:contentTypeDescription="Create a new document." ma:contentTypeScope="" ma:versionID="91737070926c835250bf6b5a780faa89">
  <xsd:schema xmlns:xsd="http://www.w3.org/2001/XMLSchema" xmlns:xs="http://www.w3.org/2001/XMLSchema" xmlns:p="http://schemas.microsoft.com/office/2006/metadata/properties" xmlns:ns1="http://schemas.microsoft.com/sharepoint/v3" xmlns:ns2="0b5f8546-f232-423b-b5ab-b50858856574" xmlns:ns3="2f80ae54-6d9f-4f2a-b7e8-58987361d6c8" targetNamespace="http://schemas.microsoft.com/office/2006/metadata/properties" ma:root="true" ma:fieldsID="363e68fdd5c56646d9ad05e9db997780" ns1:_="" ns2:_="" ns3:_="">
    <xsd:import namespace="http://schemas.microsoft.com/sharepoint/v3"/>
    <xsd:import namespace="0b5f8546-f232-423b-b5ab-b50858856574"/>
    <xsd:import namespace="2f80ae54-6d9f-4f2a-b7e8-58987361d6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1:_ip_UnifiedCompliancePolicyProperties" minOccurs="0"/>
                <xsd:element ref="ns1:_ip_UnifiedCompliancePolicyUIAction" minOccurs="0"/>
                <xsd:element ref="ns2:_Flow_SignoffStatus" minOccurs="0"/>
                <xsd:element ref="ns2:Thumbnai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5f8546-f232-423b-b5ab-b508588565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Flow_SignoffStatus" ma:index="22" nillable="true" ma:displayName="Sign-off status" ma:internalName="Sign_x002d_off_x0020_status">
      <xsd:simpleType>
        <xsd:restriction base="dms:Text"/>
      </xsd:simpleType>
    </xsd:element>
    <xsd:element name="Thumbnail" ma:index="23" nillable="true" ma:displayName="Thumbnail" ma:format="Image" ma:internalName="Thumbnail">
      <xsd:complexType>
        <xsd:complexContent>
          <xsd:extension base="dms:URL">
            <xsd:sequence>
              <xsd:element name="Url" type="dms:ValidUrl" minOccurs="0" nillable="true"/>
              <xsd:element name="Description" type="xsd:string" nillable="true"/>
            </xsd:sequence>
          </xsd:extension>
        </xsd:complexContent>
      </xsd:complexType>
    </xsd:element>
    <xsd:element name="MediaLengthInSeconds" ma:index="24"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f80ae54-6d9f-4f2a-b7e8-58987361d6c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humbnail xmlns="0b5f8546-f232-423b-b5ab-b50858856574">
      <Url xsi:nil="true"/>
      <Description xsi:nil="true"/>
    </Thumbnail>
    <_ip_UnifiedCompliancePolicyProperties xmlns="http://schemas.microsoft.com/sharepoint/v3" xsi:nil="true"/>
    <_Flow_SignoffStatus xmlns="0b5f8546-f232-423b-b5ab-b50858856574" xsi:nil="true"/>
  </documentManagement>
</p:properties>
</file>

<file path=customXml/itemProps1.xml><?xml version="1.0" encoding="utf-8"?>
<ds:datastoreItem xmlns:ds="http://schemas.openxmlformats.org/officeDocument/2006/customXml" ds:itemID="{7610B5FC-391D-42E8-9547-F9A721F91504}"/>
</file>

<file path=customXml/itemProps2.xml><?xml version="1.0" encoding="utf-8"?>
<ds:datastoreItem xmlns:ds="http://schemas.openxmlformats.org/officeDocument/2006/customXml" ds:itemID="{4B38A897-B397-48A8-A251-149D64C8307F}"/>
</file>

<file path=customXml/itemProps3.xml><?xml version="1.0" encoding="utf-8"?>
<ds:datastoreItem xmlns:ds="http://schemas.openxmlformats.org/officeDocument/2006/customXml" ds:itemID="{B71EA88A-F67D-444E-8B88-51B735A30B90}"/>
</file>

<file path=docProps/app.xml><?xml version="1.0" encoding="utf-8"?>
<Properties xmlns="http://schemas.openxmlformats.org/officeDocument/2006/extended-properties" xmlns:vt="http://schemas.openxmlformats.org/officeDocument/2006/docPropsVTypes">
  <TotalTime>3520</TotalTime>
  <Words>1606</Words>
  <Application>Microsoft Macintosh PowerPoint</Application>
  <PresentationFormat>On-screen Show (4:3)</PresentationFormat>
  <Paragraphs>109</Paragraphs>
  <Slides>13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 5-Minute Prep: Earn</vt:lpstr>
      <vt:lpstr>About Cha-Ching</vt:lpstr>
      <vt:lpstr>Activity Structure</vt:lpstr>
      <vt:lpstr> Kid Questions</vt:lpstr>
      <vt:lpstr> Learning Objectives</vt:lpstr>
      <vt:lpstr> Vocabulary</vt:lpstr>
      <vt:lpstr> Key Ideas</vt:lpstr>
      <vt:lpstr> Key Ideas</vt:lpstr>
      <vt:lpstr> Prior Knowledge</vt:lpstr>
      <vt:lpstr> Common Misconceptions</vt:lpstr>
      <vt:lpstr> Common Misconceptions</vt:lpstr>
      <vt:lpstr>Earn Episodes </vt:lpstr>
      <vt:lpstr>Earn Standards </vt:lpstr>
    </vt:vector>
  </TitlesOfParts>
  <Manager/>
  <Company>Discovery Communications Inc.,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5-Minute Refresher: WEATHER DATA</dc:title>
  <dc:subject/>
  <dc:creator>Discovery Education</dc:creator>
  <cp:keywords/>
  <dc:description/>
  <cp:lastModifiedBy>EXT - Rebecca Johnson</cp:lastModifiedBy>
  <cp:revision>80</cp:revision>
  <dcterms:created xsi:type="dcterms:W3CDTF">2014-04-18T13:48:39Z</dcterms:created>
  <dcterms:modified xsi:type="dcterms:W3CDTF">2021-09-27T17:42:28Z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0x010100560CF659410E6A45AEE53BA4746D6574</vt:lpwstr>
  </property>
</Properties>
</file>