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commentAuthors.xml" ContentType="application/vnd.openxmlformats-officedocument.presentationml.commentAuthors+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1" r:id="rId3"/>
    <p:sldId id="277" r:id="rId4"/>
    <p:sldId id="279" r:id="rId5"/>
    <p:sldId id="280" r:id="rId6"/>
    <p:sldId id="276" r:id="rId7"/>
    <p:sldId id="278" r:id="rId8"/>
    <p:sldId id="272" r:id="rId9"/>
    <p:sldId id="274" r:id="rId10"/>
    <p:sldId id="275" r:id="rId11"/>
    <p:sldId id="281" r:id="rId12"/>
  </p:sldIdLst>
  <p:sldSz cx="9144000" cy="6858000" type="screen4x3"/>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CDD14DA-B390-482A-9A09-B9E11BB86E44}">
          <p14:sldIdLst>
            <p14:sldId id="256"/>
            <p14:sldId id="271"/>
            <p14:sldId id="277"/>
            <p14:sldId id="279"/>
            <p14:sldId id="280"/>
            <p14:sldId id="276"/>
            <p14:sldId id="278"/>
            <p14:sldId id="272"/>
            <p14:sldId id="274"/>
            <p14:sldId id="275"/>
            <p14:sldId id="28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urtney Beddia" initials="C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23"/>
    <p:restoredTop sz="93836" autoAdjust="0"/>
  </p:normalViewPr>
  <p:slideViewPr>
    <p:cSldViewPr>
      <p:cViewPr varScale="1">
        <p:scale>
          <a:sx n="157" d="100"/>
          <a:sy n="157" d="100"/>
        </p:scale>
        <p:origin x="162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0235BE-452B-074F-84FB-2F29C2251638}" type="datetimeFigureOut">
              <a:rPr lang="en-US" smtClean="0"/>
              <a:t>9/27/21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7DF973-2EC5-3E4F-BEF9-388BD054114D}" type="slidenum">
              <a:rPr lang="en-US" smtClean="0"/>
              <a:t>‹#›</a:t>
            </a:fld>
            <a:endParaRPr lang="en-US"/>
          </a:p>
        </p:txBody>
      </p:sp>
    </p:spTree>
    <p:extLst>
      <p:ext uri="{BB962C8B-B14F-4D97-AF65-F5344CB8AC3E}">
        <p14:creationId xmlns:p14="http://schemas.microsoft.com/office/powerpoint/2010/main" val="1600303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DF973-2EC5-3E4F-BEF9-388BD054114D}" type="slidenum">
              <a:rPr lang="en-US" smtClean="0"/>
              <a:t>1</a:t>
            </a:fld>
            <a:endParaRPr lang="en-US"/>
          </a:p>
        </p:txBody>
      </p:sp>
    </p:spTree>
    <p:extLst>
      <p:ext uri="{BB962C8B-B14F-4D97-AF65-F5344CB8AC3E}">
        <p14:creationId xmlns:p14="http://schemas.microsoft.com/office/powerpoint/2010/main" val="1210939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DB9C87C-D074-422C-9B35-F28A7B340583}" type="datetimeFigureOut">
              <a:rPr lang="en-US" smtClean="0"/>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081AA-97F9-4FF1-81E5-4AF4065E1441}" type="slidenum">
              <a:rPr lang="en-US" smtClean="0"/>
              <a:t>‹#›</a:t>
            </a:fld>
            <a:endParaRPr lang="en-US"/>
          </a:p>
        </p:txBody>
      </p:sp>
    </p:spTree>
    <p:extLst>
      <p:ext uri="{BB962C8B-B14F-4D97-AF65-F5344CB8AC3E}">
        <p14:creationId xmlns:p14="http://schemas.microsoft.com/office/powerpoint/2010/main" val="675609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9C87C-D074-422C-9B35-F28A7B340583}" type="datetimeFigureOut">
              <a:rPr lang="en-US" smtClean="0"/>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081AA-97F9-4FF1-81E5-4AF4065E1441}" type="slidenum">
              <a:rPr lang="en-US" smtClean="0"/>
              <a:t>‹#›</a:t>
            </a:fld>
            <a:endParaRPr lang="en-US"/>
          </a:p>
        </p:txBody>
      </p:sp>
    </p:spTree>
    <p:extLst>
      <p:ext uri="{BB962C8B-B14F-4D97-AF65-F5344CB8AC3E}">
        <p14:creationId xmlns:p14="http://schemas.microsoft.com/office/powerpoint/2010/main" val="1295166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9C87C-D074-422C-9B35-F28A7B340583}" type="datetimeFigureOut">
              <a:rPr lang="en-US" smtClean="0"/>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081AA-97F9-4FF1-81E5-4AF4065E1441}" type="slidenum">
              <a:rPr lang="en-US" smtClean="0"/>
              <a:t>‹#›</a:t>
            </a:fld>
            <a:endParaRPr lang="en-US"/>
          </a:p>
        </p:txBody>
      </p:sp>
    </p:spTree>
    <p:extLst>
      <p:ext uri="{BB962C8B-B14F-4D97-AF65-F5344CB8AC3E}">
        <p14:creationId xmlns:p14="http://schemas.microsoft.com/office/powerpoint/2010/main" val="1097337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9C87C-D074-422C-9B35-F28A7B340583}" type="datetimeFigureOut">
              <a:rPr lang="en-US" smtClean="0"/>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081AA-97F9-4FF1-81E5-4AF4065E1441}" type="slidenum">
              <a:rPr lang="en-US" smtClean="0"/>
              <a:t>‹#›</a:t>
            </a:fld>
            <a:endParaRPr lang="en-US"/>
          </a:p>
        </p:txBody>
      </p:sp>
    </p:spTree>
    <p:extLst>
      <p:ext uri="{BB962C8B-B14F-4D97-AF65-F5344CB8AC3E}">
        <p14:creationId xmlns:p14="http://schemas.microsoft.com/office/powerpoint/2010/main" val="313932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B9C87C-D074-422C-9B35-F28A7B340583}" type="datetimeFigureOut">
              <a:rPr lang="en-US" smtClean="0"/>
              <a:t>9/27/21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081AA-97F9-4FF1-81E5-4AF4065E1441}" type="slidenum">
              <a:rPr lang="en-US" smtClean="0"/>
              <a:t>‹#›</a:t>
            </a:fld>
            <a:endParaRPr lang="en-US"/>
          </a:p>
        </p:txBody>
      </p:sp>
    </p:spTree>
    <p:extLst>
      <p:ext uri="{BB962C8B-B14F-4D97-AF65-F5344CB8AC3E}">
        <p14:creationId xmlns:p14="http://schemas.microsoft.com/office/powerpoint/2010/main" val="2957749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B9C87C-D074-422C-9B35-F28A7B340583}" type="datetimeFigureOut">
              <a:rPr lang="en-US" smtClean="0"/>
              <a:t>9/27/21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A081AA-97F9-4FF1-81E5-4AF4065E1441}" type="slidenum">
              <a:rPr lang="en-US" smtClean="0"/>
              <a:t>‹#›</a:t>
            </a:fld>
            <a:endParaRPr lang="en-US"/>
          </a:p>
        </p:txBody>
      </p:sp>
    </p:spTree>
    <p:extLst>
      <p:ext uri="{BB962C8B-B14F-4D97-AF65-F5344CB8AC3E}">
        <p14:creationId xmlns:p14="http://schemas.microsoft.com/office/powerpoint/2010/main" val="4139612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B9C87C-D074-422C-9B35-F28A7B340583}" type="datetimeFigureOut">
              <a:rPr lang="en-US" smtClean="0"/>
              <a:t>9/27/21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A081AA-97F9-4FF1-81E5-4AF4065E1441}" type="slidenum">
              <a:rPr lang="en-US" smtClean="0"/>
              <a:t>‹#›</a:t>
            </a:fld>
            <a:endParaRPr lang="en-US"/>
          </a:p>
        </p:txBody>
      </p:sp>
    </p:spTree>
    <p:extLst>
      <p:ext uri="{BB962C8B-B14F-4D97-AF65-F5344CB8AC3E}">
        <p14:creationId xmlns:p14="http://schemas.microsoft.com/office/powerpoint/2010/main" val="913460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B9C87C-D074-422C-9B35-F28A7B340583}" type="datetimeFigureOut">
              <a:rPr lang="en-US" smtClean="0"/>
              <a:t>9/27/21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A081AA-97F9-4FF1-81E5-4AF4065E1441}" type="slidenum">
              <a:rPr lang="en-US" smtClean="0"/>
              <a:t>‹#›</a:t>
            </a:fld>
            <a:endParaRPr lang="en-US"/>
          </a:p>
        </p:txBody>
      </p:sp>
    </p:spTree>
    <p:extLst>
      <p:ext uri="{BB962C8B-B14F-4D97-AF65-F5344CB8AC3E}">
        <p14:creationId xmlns:p14="http://schemas.microsoft.com/office/powerpoint/2010/main" val="4180097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B9C87C-D074-422C-9B35-F28A7B340583}" type="datetimeFigureOut">
              <a:rPr lang="en-US" smtClean="0"/>
              <a:t>9/27/21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A081AA-97F9-4FF1-81E5-4AF4065E1441}" type="slidenum">
              <a:rPr lang="en-US" smtClean="0"/>
              <a:t>‹#›</a:t>
            </a:fld>
            <a:endParaRPr lang="en-US"/>
          </a:p>
        </p:txBody>
      </p:sp>
    </p:spTree>
    <p:extLst>
      <p:ext uri="{BB962C8B-B14F-4D97-AF65-F5344CB8AC3E}">
        <p14:creationId xmlns:p14="http://schemas.microsoft.com/office/powerpoint/2010/main" val="2920245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B9C87C-D074-422C-9B35-F28A7B340583}" type="datetimeFigureOut">
              <a:rPr lang="en-US" smtClean="0"/>
              <a:t>9/27/21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A081AA-97F9-4FF1-81E5-4AF4065E1441}" type="slidenum">
              <a:rPr lang="en-US" smtClean="0"/>
              <a:t>‹#›</a:t>
            </a:fld>
            <a:endParaRPr lang="en-US"/>
          </a:p>
        </p:txBody>
      </p:sp>
    </p:spTree>
    <p:extLst>
      <p:ext uri="{BB962C8B-B14F-4D97-AF65-F5344CB8AC3E}">
        <p14:creationId xmlns:p14="http://schemas.microsoft.com/office/powerpoint/2010/main" val="3935667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B9C87C-D074-422C-9B35-F28A7B340583}" type="datetimeFigureOut">
              <a:rPr lang="en-US" smtClean="0"/>
              <a:t>9/27/21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A081AA-97F9-4FF1-81E5-4AF4065E1441}" type="slidenum">
              <a:rPr lang="en-US" smtClean="0"/>
              <a:t>‹#›</a:t>
            </a:fld>
            <a:endParaRPr lang="en-US"/>
          </a:p>
        </p:txBody>
      </p:sp>
    </p:spTree>
    <p:extLst>
      <p:ext uri="{BB962C8B-B14F-4D97-AF65-F5344CB8AC3E}">
        <p14:creationId xmlns:p14="http://schemas.microsoft.com/office/powerpoint/2010/main" val="1973808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B9C87C-D074-422C-9B35-F28A7B340583}" type="datetimeFigureOut">
              <a:rPr lang="en-US" smtClean="0"/>
              <a:t>9/27/21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081AA-97F9-4FF1-81E5-4AF4065E1441}" type="slidenum">
              <a:rPr lang="en-US" smtClean="0"/>
              <a:t>‹#›</a:t>
            </a:fld>
            <a:endParaRPr lang="en-US"/>
          </a:p>
        </p:txBody>
      </p:sp>
    </p:spTree>
    <p:extLst>
      <p:ext uri="{BB962C8B-B14F-4D97-AF65-F5344CB8AC3E}">
        <p14:creationId xmlns:p14="http://schemas.microsoft.com/office/powerpoint/2010/main" val="2522588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667000"/>
            <a:ext cx="8077200" cy="1470025"/>
          </a:xfrm>
        </p:spPr>
        <p:txBody>
          <a:bodyPr>
            <a:normAutofit/>
          </a:bodyPr>
          <a:lstStyle/>
          <a:p>
            <a:r>
              <a:rPr lang="en-US" b="1" dirty="0"/>
              <a:t>5-Minute Prep:</a:t>
            </a:r>
            <a:br>
              <a:rPr lang="en-US" b="1" dirty="0"/>
            </a:br>
            <a:r>
              <a:rPr lang="en-US" b="1" dirty="0"/>
              <a:t>Donate</a:t>
            </a:r>
          </a:p>
        </p:txBody>
      </p:sp>
      <p:pic>
        <p:nvPicPr>
          <p:cNvPr id="4" name="Picture 3">
            <a:extLst>
              <a:ext uri="{FF2B5EF4-FFF2-40B4-BE49-F238E27FC236}">
                <a16:creationId xmlns:a16="http://schemas.microsoft.com/office/drawing/2014/main" id="{CA2E52C3-D394-8847-864F-8F6CC00909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9144000" cy="2203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094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9983"/>
            <a:ext cx="7162800" cy="1143000"/>
          </a:xfrm>
        </p:spPr>
        <p:txBody>
          <a:bodyPr>
            <a:normAutofit/>
          </a:bodyPr>
          <a:lstStyle/>
          <a:p>
            <a:r>
              <a:rPr lang="en-US" b="1" dirty="0"/>
              <a:t>Donate Episode </a:t>
            </a:r>
          </a:p>
        </p:txBody>
      </p:sp>
      <p:sp>
        <p:nvSpPr>
          <p:cNvPr id="3" name="Content Placeholder 2"/>
          <p:cNvSpPr>
            <a:spLocks noGrp="1"/>
          </p:cNvSpPr>
          <p:nvPr>
            <p:ph idx="1"/>
          </p:nvPr>
        </p:nvSpPr>
        <p:spPr>
          <a:xfrm>
            <a:off x="457200" y="1722437"/>
            <a:ext cx="8229600" cy="4525963"/>
          </a:xfrm>
        </p:spPr>
        <p:txBody>
          <a:bodyPr>
            <a:normAutofit/>
          </a:bodyPr>
          <a:lstStyle/>
          <a:p>
            <a:r>
              <a:rPr lang="en-US" sz="2800" dirty="0"/>
              <a:t>Charity </a:t>
            </a:r>
          </a:p>
        </p:txBody>
      </p:sp>
      <p:pic>
        <p:nvPicPr>
          <p:cNvPr id="4" name="Picture 3"/>
          <p:cNvPicPr>
            <a:picLocks noChangeAspect="1"/>
          </p:cNvPicPr>
          <p:nvPr/>
        </p:nvPicPr>
        <p:blipFill>
          <a:blip r:embed="rId2"/>
          <a:stretch>
            <a:fillRect/>
          </a:stretch>
        </p:blipFill>
        <p:spPr>
          <a:xfrm>
            <a:off x="457200" y="199857"/>
            <a:ext cx="2514600" cy="1551731"/>
          </a:xfrm>
          <a:prstGeom prst="rect">
            <a:avLst/>
          </a:prstGeom>
        </p:spPr>
      </p:pic>
    </p:spTree>
    <p:extLst>
      <p:ext uri="{BB962C8B-B14F-4D97-AF65-F5344CB8AC3E}">
        <p14:creationId xmlns:p14="http://schemas.microsoft.com/office/powerpoint/2010/main" val="1155694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b="1" dirty="0"/>
              <a:t>Donate Standards </a:t>
            </a:r>
          </a:p>
        </p:txBody>
      </p:sp>
      <p:graphicFrame>
        <p:nvGraphicFramePr>
          <p:cNvPr id="6" name="Table 5"/>
          <p:cNvGraphicFramePr>
            <a:graphicFrameLocks noGrp="1"/>
          </p:cNvGraphicFramePr>
          <p:nvPr>
            <p:extLst>
              <p:ext uri="{D42A27DB-BD31-4B8C-83A1-F6EECF244321}">
                <p14:modId xmlns:p14="http://schemas.microsoft.com/office/powerpoint/2010/main" val="2941846435"/>
              </p:ext>
            </p:extLst>
          </p:nvPr>
        </p:nvGraphicFramePr>
        <p:xfrm>
          <a:off x="266700" y="914401"/>
          <a:ext cx="8610600" cy="3522726"/>
        </p:xfrm>
        <a:graphic>
          <a:graphicData uri="http://schemas.openxmlformats.org/drawingml/2006/table">
            <a:tbl>
              <a:tblPr firstRow="1" bandRow="1">
                <a:tableStyleId>{5C22544A-7EE6-4342-B048-85BDC9FD1C3A}</a:tableStyleId>
              </a:tblPr>
              <a:tblGrid>
                <a:gridCol w="1054100">
                  <a:extLst>
                    <a:ext uri="{9D8B030D-6E8A-4147-A177-3AD203B41FA5}">
                      <a16:colId xmlns:a16="http://schemas.microsoft.com/office/drawing/2014/main" val="838401922"/>
                    </a:ext>
                  </a:extLst>
                </a:gridCol>
                <a:gridCol w="7556500">
                  <a:extLst>
                    <a:ext uri="{9D8B030D-6E8A-4147-A177-3AD203B41FA5}">
                      <a16:colId xmlns:a16="http://schemas.microsoft.com/office/drawing/2014/main" val="1360455836"/>
                    </a:ext>
                  </a:extLst>
                </a:gridCol>
              </a:tblGrid>
              <a:tr h="827235">
                <a:tc rowSpan="4">
                  <a:txBody>
                    <a:bodyPr/>
                    <a:lstStyle/>
                    <a:p>
                      <a:r>
                        <a:rPr lang="en-US" sz="1100" b="1" kern="1200" dirty="0">
                          <a:solidFill>
                            <a:schemeClr val="tx1"/>
                          </a:solidFill>
                          <a:effectLst/>
                          <a:latin typeface="+mn-lt"/>
                          <a:ea typeface="+mn-ea"/>
                          <a:cs typeface="+mn-cs"/>
                        </a:rPr>
                        <a:t>National Standards </a:t>
                      </a:r>
                    </a:p>
                    <a:p>
                      <a:r>
                        <a:rPr lang="en-US" sz="1100" b="1" kern="1200" dirty="0">
                          <a:solidFill>
                            <a:schemeClr val="tx1"/>
                          </a:solidFill>
                          <a:effectLst/>
                          <a:latin typeface="+mn-lt"/>
                          <a:ea typeface="+mn-ea"/>
                          <a:cs typeface="+mn-cs"/>
                        </a:rPr>
                        <a:t>for Financial Literacy</a:t>
                      </a:r>
                      <a:endParaRPr lang="en-US" sz="11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b="1" kern="1200" dirty="0">
                          <a:solidFill>
                            <a:schemeClr val="tx1"/>
                          </a:solidFill>
                          <a:effectLst/>
                          <a:latin typeface="+mn-lt"/>
                          <a:ea typeface="+mn-ea"/>
                          <a:cs typeface="+mn-cs"/>
                        </a:rPr>
                        <a:t>1: Earning Income </a:t>
                      </a:r>
                    </a:p>
                    <a:p>
                      <a:r>
                        <a:rPr lang="en-US" sz="1100" b="1" kern="1200" dirty="0">
                          <a:solidFill>
                            <a:schemeClr val="tx1"/>
                          </a:solidFill>
                          <a:effectLst/>
                          <a:latin typeface="+mn-lt"/>
                          <a:ea typeface="+mn-ea"/>
                          <a:cs typeface="+mn-cs"/>
                        </a:rPr>
                        <a:t>Income for most people is determined by the market value of their labor, paid as wages and salaries. People can increase their income and job opportunities by choosing to acquire more education, work experience, and job skills. The decision to undertake an activity that increases income or job opportunities is affected by the expected benefits and costs of such an activity. Income also is obtained from other sources such as interest, rents, capital gains, dividends, and profits.</a:t>
                      </a:r>
                      <a:endParaRPr lang="en-US" sz="11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74762314"/>
                  </a:ext>
                </a:extLst>
              </a:tr>
              <a:tr h="21034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dirty="0">
                          <a:solidFill>
                            <a:srgbClr val="000000"/>
                          </a:solidFill>
                          <a:effectLst/>
                          <a:latin typeface="+mn-lt"/>
                          <a:ea typeface="Arial" panose="020B0604020202020204" pitchFamily="34" charset="0"/>
                          <a:cs typeface="Times" panose="02020603050405020304" pitchFamily="18" charset="0"/>
                        </a:rPr>
                        <a:t>1.4.5. People can earn income by renting their property to other people. </a:t>
                      </a:r>
                      <a:endParaRPr lang="en-US" sz="1100" dirty="0">
                        <a:solidFill>
                          <a:srgbClr val="000000"/>
                        </a:solidFill>
                        <a:effectLst/>
                        <a:latin typeface="+mn-lt"/>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6962869"/>
                  </a:ext>
                </a:extLst>
              </a:tr>
              <a:tr h="649062">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b="1" dirty="0">
                          <a:solidFill>
                            <a:srgbClr val="000000"/>
                          </a:solidFill>
                          <a:effectLst/>
                          <a:latin typeface="+mn-lt"/>
                          <a:ea typeface="Georgia" panose="02040502050405020303" pitchFamily="18" charset="0"/>
                          <a:cs typeface="Times New Roman" panose="02020603050405020304" pitchFamily="18" charset="0"/>
                        </a:rPr>
                        <a:t>2: Buying Goods and Services</a:t>
                      </a:r>
                      <a:endParaRPr lang="en-US" sz="1100" b="1" dirty="0">
                        <a:solidFill>
                          <a:srgbClr val="000000"/>
                        </a:solidFill>
                        <a:effectLst/>
                        <a:latin typeface="+mn-lt"/>
                        <a:ea typeface="Arial" panose="020B0604020202020204" pitchFamily="34" charset="0"/>
                      </a:endParaRPr>
                    </a:p>
                    <a:p>
                      <a:pPr marL="0" marR="0">
                        <a:lnSpc>
                          <a:spcPct val="115000"/>
                        </a:lnSpc>
                        <a:spcBef>
                          <a:spcPts val="0"/>
                        </a:spcBef>
                        <a:spcAft>
                          <a:spcPts val="0"/>
                        </a:spcAft>
                      </a:pPr>
                      <a:r>
                        <a:rPr lang="en-US" sz="1100" b="1" dirty="0">
                          <a:solidFill>
                            <a:srgbClr val="000000"/>
                          </a:solidFill>
                          <a:effectLst/>
                          <a:latin typeface="+mn-lt"/>
                          <a:ea typeface="Georgia" panose="02040502050405020303" pitchFamily="18" charset="0"/>
                          <a:cs typeface="Times New Roman" panose="02020603050405020304" pitchFamily="18" charset="0"/>
                        </a:rPr>
                        <a:t>People cannot buy or make all the goods and services they want; as a result, people choose to buy some goods and services and not buy others. People can improve their economic well- being by making informed spending decisions, which entails collecting information, planning, and budgeting.</a:t>
                      </a:r>
                      <a:endParaRPr lang="en-US" sz="1100" b="1" dirty="0">
                        <a:solidFill>
                          <a:srgbClr val="000000"/>
                        </a:solidFill>
                        <a:effectLst/>
                        <a:latin typeface="+mn-lt"/>
                        <a:ea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7420560"/>
                  </a:ext>
                </a:extLst>
              </a:tr>
              <a:tr h="387195">
                <a:tc vMerge="1">
                  <a:txBody>
                    <a:bodyPr/>
                    <a:lstStyle/>
                    <a:p>
                      <a:endParaRPr lang="en-US"/>
                    </a:p>
                  </a:txBody>
                  <a:tcPr/>
                </a:tc>
                <a:tc>
                  <a:txBody>
                    <a:bodyPr/>
                    <a:lstStyle/>
                    <a:p>
                      <a:pPr marL="0" marR="0">
                        <a:lnSpc>
                          <a:spcPct val="115000"/>
                        </a:lnSpc>
                        <a:spcBef>
                          <a:spcPts val="0"/>
                        </a:spcBef>
                        <a:spcAft>
                          <a:spcPts val="0"/>
                        </a:spcAft>
                      </a:pPr>
                      <a:r>
                        <a:rPr lang="en-US" sz="1100" dirty="0">
                          <a:solidFill>
                            <a:srgbClr val="000000"/>
                          </a:solidFill>
                          <a:effectLst/>
                          <a:latin typeface="+mn-lt"/>
                          <a:ea typeface="Arial" panose="020B0604020202020204" pitchFamily="34" charset="0"/>
                          <a:cs typeface="Times" panose="02020603050405020304" pitchFamily="18" charset="0"/>
                        </a:rPr>
                        <a:t>2.12.6 People may choose to donate money to charitable organizations and other not-for-profits because they gain satisfaction from donating.</a:t>
                      </a:r>
                      <a:endParaRPr lang="en-US" sz="1100" dirty="0">
                        <a:solidFill>
                          <a:srgbClr val="000000"/>
                        </a:solidFill>
                        <a:effectLst/>
                        <a:latin typeface="+mn-lt"/>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8936773"/>
                  </a:ext>
                </a:extLst>
              </a:tr>
              <a:tr h="897964">
                <a:tc>
                  <a:txBody>
                    <a:bodyPr/>
                    <a:lstStyle/>
                    <a:p>
                      <a:pPr marL="0" marR="0" algn="ctr">
                        <a:lnSpc>
                          <a:spcPct val="115000"/>
                        </a:lnSpc>
                        <a:spcBef>
                          <a:spcPts val="0"/>
                        </a:spcBef>
                        <a:spcAft>
                          <a:spcPts val="0"/>
                        </a:spcAft>
                      </a:pPr>
                      <a:r>
                        <a:rPr lang="en-US" sz="1100" b="1" dirty="0">
                          <a:solidFill>
                            <a:srgbClr val="000000"/>
                          </a:solidFill>
                          <a:effectLst/>
                          <a:latin typeface="Calibri" panose="020F0502020204030204" pitchFamily="34" charset="0"/>
                          <a:ea typeface="Georgia" panose="02040502050405020303" pitchFamily="18" charset="0"/>
                          <a:cs typeface="Times New Roman" panose="02020603050405020304" pitchFamily="18" charset="0"/>
                        </a:rPr>
                        <a:t>C3 Framework for Social Studies State Standards</a:t>
                      </a:r>
                      <a:endParaRPr lang="en-US" sz="1100" dirty="0">
                        <a:solidFill>
                          <a:srgbClr val="000000"/>
                        </a:solidFill>
                        <a:effectLst/>
                        <a:latin typeface="Arial" panose="020B0604020202020204" pitchFamily="34" charset="0"/>
                        <a:ea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100" b="1" dirty="0">
                          <a:solidFill>
                            <a:srgbClr val="000000"/>
                          </a:solidFill>
                          <a:effectLst/>
                          <a:latin typeface="+mn-lt"/>
                          <a:ea typeface="Georgia" panose="02040502050405020303" pitchFamily="18" charset="0"/>
                          <a:cs typeface="Times New Roman" panose="02020603050405020304" pitchFamily="18" charset="0"/>
                        </a:rPr>
                        <a:t>Economics</a:t>
                      </a:r>
                      <a:endParaRPr lang="en-US" sz="1100" dirty="0">
                        <a:solidFill>
                          <a:srgbClr val="000000"/>
                        </a:solidFill>
                        <a:effectLst/>
                        <a:latin typeface="+mn-lt"/>
                        <a:ea typeface="Arial" panose="020B0604020202020204" pitchFamily="34" charset="0"/>
                      </a:endParaRPr>
                    </a:p>
                    <a:p>
                      <a:pPr marL="0" marR="0">
                        <a:lnSpc>
                          <a:spcPct val="115000"/>
                        </a:lnSpc>
                        <a:spcBef>
                          <a:spcPts val="0"/>
                        </a:spcBef>
                        <a:spcAft>
                          <a:spcPts val="0"/>
                        </a:spcAft>
                      </a:pPr>
                      <a:r>
                        <a:rPr lang="en-US" sz="1100" b="1" dirty="0">
                          <a:solidFill>
                            <a:srgbClr val="000000"/>
                          </a:solidFill>
                          <a:effectLst/>
                          <a:latin typeface="+mn-lt"/>
                          <a:ea typeface="Georgia" panose="02040502050405020303" pitchFamily="18" charset="0"/>
                          <a:cs typeface="Times New Roman" panose="02020603050405020304" pitchFamily="18" charset="0"/>
                        </a:rPr>
                        <a:t>D2.Eco.1.3-5</a:t>
                      </a:r>
                      <a:r>
                        <a:rPr lang="en-US" sz="1100" dirty="0">
                          <a:solidFill>
                            <a:srgbClr val="000000"/>
                          </a:solidFill>
                          <a:effectLst/>
                          <a:latin typeface="+mn-lt"/>
                          <a:ea typeface="Georgia" panose="02040502050405020303" pitchFamily="18" charset="0"/>
                          <a:cs typeface="Times New Roman" panose="02020603050405020304" pitchFamily="18" charset="0"/>
                        </a:rPr>
                        <a:t> Compare the benefits and costs of individual choices. </a:t>
                      </a:r>
                      <a:endParaRPr lang="en-US" sz="1100" dirty="0">
                        <a:solidFill>
                          <a:srgbClr val="000000"/>
                        </a:solidFill>
                        <a:effectLst/>
                        <a:latin typeface="+mn-lt"/>
                        <a:ea typeface="Arial" panose="020B0604020202020204" pitchFamily="34" charset="0"/>
                      </a:endParaRPr>
                    </a:p>
                    <a:p>
                      <a:pPr marL="0" marR="0">
                        <a:lnSpc>
                          <a:spcPct val="115000"/>
                        </a:lnSpc>
                        <a:spcBef>
                          <a:spcPts val="0"/>
                        </a:spcBef>
                        <a:spcAft>
                          <a:spcPts val="0"/>
                        </a:spcAft>
                      </a:pPr>
                      <a:r>
                        <a:rPr lang="en-US" sz="1100" b="1" dirty="0">
                          <a:solidFill>
                            <a:srgbClr val="000000"/>
                          </a:solidFill>
                          <a:effectLst/>
                          <a:latin typeface="+mn-lt"/>
                          <a:ea typeface="Georgia" panose="02040502050405020303" pitchFamily="18" charset="0"/>
                          <a:cs typeface="Times New Roman" panose="02020603050405020304" pitchFamily="18" charset="0"/>
                        </a:rPr>
                        <a:t>D2.Eco.1.6-8</a:t>
                      </a:r>
                      <a:r>
                        <a:rPr lang="en-US" sz="1100" dirty="0">
                          <a:solidFill>
                            <a:srgbClr val="000000"/>
                          </a:solidFill>
                          <a:effectLst/>
                          <a:latin typeface="+mn-lt"/>
                          <a:ea typeface="Georgia" panose="02040502050405020303" pitchFamily="18" charset="0"/>
                          <a:cs typeface="Times New Roman" panose="02020603050405020304" pitchFamily="18" charset="0"/>
                        </a:rPr>
                        <a:t> Explain how economic decisions affect the well-being of individuals, businesses, and society.</a:t>
                      </a:r>
                      <a:endParaRPr lang="en-US" sz="1100" dirty="0">
                        <a:solidFill>
                          <a:srgbClr val="000000"/>
                        </a:solidFill>
                        <a:effectLst/>
                        <a:latin typeface="+mn-lt"/>
                        <a:ea typeface="Arial" panose="020B060402020202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9734976"/>
                  </a:ext>
                </a:extLst>
              </a:tr>
            </a:tbl>
          </a:graphicData>
        </a:graphic>
      </p:graphicFrame>
    </p:spTree>
    <p:extLst>
      <p:ext uri="{BB962C8B-B14F-4D97-AF65-F5344CB8AC3E}">
        <p14:creationId xmlns:p14="http://schemas.microsoft.com/office/powerpoint/2010/main" val="628883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9983"/>
            <a:ext cx="7162800" cy="1143000"/>
          </a:xfrm>
        </p:spPr>
        <p:txBody>
          <a:bodyPr>
            <a:normAutofit/>
          </a:bodyPr>
          <a:lstStyle/>
          <a:p>
            <a:r>
              <a:rPr lang="en-US" b="1" dirty="0"/>
              <a:t>About Cha-Ching</a:t>
            </a:r>
            <a:endParaRPr lang="en-US" sz="3800" b="1" dirty="0"/>
          </a:p>
        </p:txBody>
      </p:sp>
      <p:sp>
        <p:nvSpPr>
          <p:cNvPr id="3" name="Content Placeholder 2"/>
          <p:cNvSpPr>
            <a:spLocks noGrp="1"/>
          </p:cNvSpPr>
          <p:nvPr>
            <p:ph idx="1"/>
          </p:nvPr>
        </p:nvSpPr>
        <p:spPr>
          <a:xfrm>
            <a:off x="457200" y="1722437"/>
            <a:ext cx="8229600" cy="4525963"/>
          </a:xfrm>
        </p:spPr>
        <p:txBody>
          <a:bodyPr>
            <a:normAutofit fontScale="92500"/>
          </a:bodyPr>
          <a:lstStyle/>
          <a:p>
            <a:pPr marL="0" lvl="0" indent="0">
              <a:buNone/>
            </a:pPr>
            <a:r>
              <a:rPr lang="en-US" sz="2400" dirty="0"/>
              <a:t>Cha-Ching Money Smart Kids is a financial literacy program designed to equip students with the knowledge, tools and practice they need to make informed financial decisions to reach their own personal goals and dreams.</a:t>
            </a:r>
          </a:p>
          <a:p>
            <a:pPr marL="0" lvl="0" indent="0">
              <a:buNone/>
            </a:pPr>
            <a:endParaRPr lang="en-US" sz="1100" dirty="0"/>
          </a:p>
          <a:p>
            <a:pPr marL="0" lvl="0" indent="0">
              <a:buNone/>
            </a:pPr>
            <a:r>
              <a:rPr lang="en-US" sz="2400" dirty="0"/>
              <a:t>Developed by Prudence Foundation with Cartoon Network Asia and children’s education expert, Dr. Alice Wilder, the storylines have been written around the four key concepts of money: Earn, Save, Spend, and Donate. </a:t>
            </a:r>
          </a:p>
          <a:p>
            <a:pPr marL="0" lvl="0" indent="0">
              <a:buNone/>
            </a:pPr>
            <a:endParaRPr lang="en-US" sz="1100" dirty="0"/>
          </a:p>
          <a:p>
            <a:pPr marL="0" lvl="0" indent="0">
              <a:buNone/>
            </a:pPr>
            <a:r>
              <a:rPr lang="en-US" sz="2400" dirty="0"/>
              <a:t>Children mostly only see spend, but it also needs to be understood that Earn, Save, Spend, Donate is a cycle of money and they are choices that have to be made every day, throughout life. </a:t>
            </a:r>
          </a:p>
          <a:p>
            <a:pPr lvl="0"/>
            <a:endParaRPr lang="en-US" sz="2800" dirty="0"/>
          </a:p>
        </p:txBody>
      </p:sp>
    </p:spTree>
    <p:extLst>
      <p:ext uri="{BB962C8B-B14F-4D97-AF65-F5344CB8AC3E}">
        <p14:creationId xmlns:p14="http://schemas.microsoft.com/office/powerpoint/2010/main" val="1900038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9983"/>
            <a:ext cx="7162800" cy="1143000"/>
          </a:xfrm>
        </p:spPr>
        <p:txBody>
          <a:bodyPr>
            <a:normAutofit/>
          </a:bodyPr>
          <a:lstStyle/>
          <a:p>
            <a:r>
              <a:rPr lang="en-US" b="1" dirty="0"/>
              <a:t>Activity Structure</a:t>
            </a:r>
            <a:endParaRPr lang="en-US" sz="3800" b="1" dirty="0"/>
          </a:p>
        </p:txBody>
      </p:sp>
      <p:sp>
        <p:nvSpPr>
          <p:cNvPr id="3" name="Content Placeholder 2"/>
          <p:cNvSpPr>
            <a:spLocks noGrp="1"/>
          </p:cNvSpPr>
          <p:nvPr>
            <p:ph idx="1"/>
          </p:nvPr>
        </p:nvSpPr>
        <p:spPr>
          <a:xfrm>
            <a:off x="457200" y="1752600"/>
            <a:ext cx="8229600" cy="4525963"/>
          </a:xfrm>
        </p:spPr>
        <p:txBody>
          <a:bodyPr>
            <a:normAutofit fontScale="92500" lnSpcReduction="10000"/>
          </a:bodyPr>
          <a:lstStyle/>
          <a:p>
            <a:pPr lvl="0"/>
            <a:r>
              <a:rPr lang="en-US" sz="2000" b="1" dirty="0"/>
              <a:t>ACTIVITY DURATION: </a:t>
            </a:r>
            <a:r>
              <a:rPr lang="en-US" sz="2000" dirty="0"/>
              <a:t>Each activity is designed to take approximately 45 minutes.  If time is limited, activities may be broken into smaller chunks and taught throughout the day or week. </a:t>
            </a:r>
          </a:p>
          <a:p>
            <a:pPr lvl="0"/>
            <a:r>
              <a:rPr lang="en-US" sz="2000" b="1" dirty="0"/>
              <a:t>KID QUESTIONS: </a:t>
            </a:r>
            <a:r>
              <a:rPr lang="en-US" sz="2000" dirty="0"/>
              <a:t>Each video was designed to answer a specific questions kids commonly ask about money and topics related to money.  </a:t>
            </a:r>
          </a:p>
          <a:p>
            <a:pPr lvl="0"/>
            <a:r>
              <a:rPr lang="en-US" sz="2000" b="1" dirty="0"/>
              <a:t>REVIEW: </a:t>
            </a:r>
            <a:r>
              <a:rPr lang="en-US" sz="2000" dirty="0"/>
              <a:t>Although it is not spelled out in the activities, it is important at the beginning of each new activity to allow students to reflect on and share previous learning. This will help them connect new information to what they have already learned.</a:t>
            </a:r>
          </a:p>
          <a:p>
            <a:r>
              <a:rPr lang="en-US" sz="2000" b="1" dirty="0"/>
              <a:t>CLASS GROUPING: </a:t>
            </a:r>
            <a:r>
              <a:rPr lang="en-US" sz="2000" dirty="0"/>
              <a:t>Throughout each activity, students work individually, in small groups, and as a whole class.  Before each activity, decide how you will determine grouping.</a:t>
            </a:r>
          </a:p>
          <a:p>
            <a:r>
              <a:rPr lang="en-US" sz="2000" b="1" dirty="0"/>
              <a:t>VOCABULARY WALL: </a:t>
            </a:r>
            <a:r>
              <a:rPr lang="en-US" sz="2000" dirty="0"/>
              <a:t>Create a place in your classroom to post vocabulary words from each activity. Encourage students to explain meanings in their own words and ask them to demonstrate their understanding throughout the activities.</a:t>
            </a:r>
          </a:p>
        </p:txBody>
      </p:sp>
    </p:spTree>
    <p:extLst>
      <p:ext uri="{BB962C8B-B14F-4D97-AF65-F5344CB8AC3E}">
        <p14:creationId xmlns:p14="http://schemas.microsoft.com/office/powerpoint/2010/main" val="348162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9983"/>
            <a:ext cx="7162800" cy="1143000"/>
          </a:xfrm>
        </p:spPr>
        <p:txBody>
          <a:bodyPr>
            <a:noAutofit/>
          </a:bodyPr>
          <a:lstStyle/>
          <a:p>
            <a:br>
              <a:rPr lang="en-US" b="1" dirty="0"/>
            </a:br>
            <a:r>
              <a:rPr lang="en-US" b="1" dirty="0"/>
              <a:t>Kid Questions</a:t>
            </a:r>
          </a:p>
        </p:txBody>
      </p:sp>
      <p:sp>
        <p:nvSpPr>
          <p:cNvPr id="3" name="Content Placeholder 2"/>
          <p:cNvSpPr>
            <a:spLocks noGrp="1"/>
          </p:cNvSpPr>
          <p:nvPr>
            <p:ph idx="1"/>
          </p:nvPr>
        </p:nvSpPr>
        <p:spPr>
          <a:xfrm>
            <a:off x="457200" y="1722437"/>
            <a:ext cx="8229600" cy="4525963"/>
          </a:xfrm>
        </p:spPr>
        <p:txBody>
          <a:bodyPr>
            <a:noAutofit/>
          </a:bodyPr>
          <a:lstStyle/>
          <a:p>
            <a:pPr lvl="0"/>
            <a:r>
              <a:rPr lang="en-US" sz="2600" dirty="0"/>
              <a:t>What is charity?</a:t>
            </a:r>
          </a:p>
          <a:p>
            <a:pPr lvl="0"/>
            <a:r>
              <a:rPr lang="en-US" sz="2600" dirty="0"/>
              <a:t>Why should I donate to charity?</a:t>
            </a:r>
          </a:p>
        </p:txBody>
      </p:sp>
      <p:pic>
        <p:nvPicPr>
          <p:cNvPr id="5" name="Picture 4"/>
          <p:cNvPicPr>
            <a:picLocks noChangeAspect="1"/>
          </p:cNvPicPr>
          <p:nvPr/>
        </p:nvPicPr>
        <p:blipFill>
          <a:blip r:embed="rId2"/>
          <a:stretch>
            <a:fillRect/>
          </a:stretch>
        </p:blipFill>
        <p:spPr>
          <a:xfrm>
            <a:off x="457200" y="199857"/>
            <a:ext cx="2514600" cy="1551731"/>
          </a:xfrm>
          <a:prstGeom prst="rect">
            <a:avLst/>
          </a:prstGeom>
        </p:spPr>
      </p:pic>
    </p:spTree>
    <p:extLst>
      <p:ext uri="{BB962C8B-B14F-4D97-AF65-F5344CB8AC3E}">
        <p14:creationId xmlns:p14="http://schemas.microsoft.com/office/powerpoint/2010/main" val="2408082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9983"/>
            <a:ext cx="7162800" cy="1143000"/>
          </a:xfrm>
        </p:spPr>
        <p:txBody>
          <a:bodyPr>
            <a:normAutofit fontScale="90000"/>
          </a:bodyPr>
          <a:lstStyle/>
          <a:p>
            <a:br>
              <a:rPr lang="en-US" sz="3800" b="1" dirty="0"/>
            </a:br>
            <a:r>
              <a:rPr lang="en-US" sz="4900" b="1" dirty="0"/>
              <a:t>Learning Objectives</a:t>
            </a:r>
          </a:p>
        </p:txBody>
      </p:sp>
      <p:sp>
        <p:nvSpPr>
          <p:cNvPr id="3" name="Content Placeholder 2"/>
          <p:cNvSpPr>
            <a:spLocks noGrp="1"/>
          </p:cNvSpPr>
          <p:nvPr>
            <p:ph idx="1"/>
          </p:nvPr>
        </p:nvSpPr>
        <p:spPr>
          <a:xfrm>
            <a:off x="457200" y="1722437"/>
            <a:ext cx="8229600" cy="4525963"/>
          </a:xfrm>
        </p:spPr>
        <p:txBody>
          <a:bodyPr>
            <a:normAutofit/>
          </a:bodyPr>
          <a:lstStyle/>
          <a:p>
            <a:pPr marL="0" lvl="0" indent="0">
              <a:spcBef>
                <a:spcPts val="0"/>
              </a:spcBef>
              <a:buNone/>
            </a:pPr>
            <a:r>
              <a:rPr lang="en-US" sz="2400" dirty="0"/>
              <a:t>Students will:</a:t>
            </a:r>
          </a:p>
          <a:p>
            <a:pPr lvl="0">
              <a:spcBef>
                <a:spcPts val="0"/>
              </a:spcBef>
            </a:pPr>
            <a:r>
              <a:rPr lang="en-US" sz="2400" dirty="0"/>
              <a:t>Describe personal experiences with earning, saving, spending, and donating money</a:t>
            </a:r>
          </a:p>
          <a:p>
            <a:pPr lvl="0">
              <a:spcBef>
                <a:spcPts val="0"/>
              </a:spcBef>
            </a:pPr>
            <a:r>
              <a:rPr lang="en-US" sz="2400" dirty="0"/>
              <a:t>Demonstrate understanding of charity to others</a:t>
            </a:r>
          </a:p>
          <a:p>
            <a:pPr lvl="0">
              <a:spcBef>
                <a:spcPts val="0"/>
              </a:spcBef>
            </a:pPr>
            <a:r>
              <a:rPr lang="en-US" sz="2400" dirty="0"/>
              <a:t>Evaluate ways they can contribute to their community</a:t>
            </a:r>
          </a:p>
          <a:p>
            <a:pPr>
              <a:spcBef>
                <a:spcPts val="0"/>
              </a:spcBef>
            </a:pPr>
            <a:r>
              <a:rPr lang="en-US" sz="2400" dirty="0"/>
              <a:t>Develop and implement a plan to help others in their community</a:t>
            </a:r>
          </a:p>
        </p:txBody>
      </p:sp>
      <p:pic>
        <p:nvPicPr>
          <p:cNvPr id="4" name="Picture 3"/>
          <p:cNvPicPr>
            <a:picLocks noChangeAspect="1"/>
          </p:cNvPicPr>
          <p:nvPr/>
        </p:nvPicPr>
        <p:blipFill>
          <a:blip r:embed="rId2"/>
          <a:stretch>
            <a:fillRect/>
          </a:stretch>
        </p:blipFill>
        <p:spPr>
          <a:xfrm>
            <a:off x="457200" y="199857"/>
            <a:ext cx="2514600" cy="1551731"/>
          </a:xfrm>
          <a:prstGeom prst="rect">
            <a:avLst/>
          </a:prstGeom>
        </p:spPr>
      </p:pic>
    </p:spTree>
    <p:extLst>
      <p:ext uri="{BB962C8B-B14F-4D97-AF65-F5344CB8AC3E}">
        <p14:creationId xmlns:p14="http://schemas.microsoft.com/office/powerpoint/2010/main" val="525151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9983"/>
            <a:ext cx="7162800" cy="1143000"/>
          </a:xfrm>
        </p:spPr>
        <p:txBody>
          <a:bodyPr>
            <a:normAutofit fontScale="90000"/>
          </a:bodyPr>
          <a:lstStyle/>
          <a:p>
            <a:br>
              <a:rPr lang="en-US" sz="3800" b="1" dirty="0"/>
            </a:br>
            <a:r>
              <a:rPr lang="en-US" sz="4900" b="1" dirty="0"/>
              <a:t>Key Ideas</a:t>
            </a:r>
          </a:p>
        </p:txBody>
      </p:sp>
      <p:sp>
        <p:nvSpPr>
          <p:cNvPr id="3" name="Content Placeholder 2"/>
          <p:cNvSpPr>
            <a:spLocks noGrp="1"/>
          </p:cNvSpPr>
          <p:nvPr>
            <p:ph idx="1"/>
          </p:nvPr>
        </p:nvSpPr>
        <p:spPr>
          <a:xfrm>
            <a:off x="457200" y="1722437"/>
            <a:ext cx="8229600" cy="4525963"/>
          </a:xfrm>
        </p:spPr>
        <p:txBody>
          <a:bodyPr>
            <a:normAutofit/>
          </a:bodyPr>
          <a:lstStyle/>
          <a:p>
            <a:pPr lvl="0"/>
            <a:r>
              <a:rPr lang="en-US" sz="2400" dirty="0"/>
              <a:t>Charity does not always involve money. Kids can also donate time, talents, services, and items to help others. </a:t>
            </a:r>
          </a:p>
          <a:p>
            <a:pPr lvl="0"/>
            <a:r>
              <a:rPr lang="en-US" sz="2400" dirty="0"/>
              <a:t>If kids want to donate money, they can donate money they have earned through work, money they have received as gifts, or they can raise money with the help and supervision of adults (e.g., yard sale, bake sale). </a:t>
            </a:r>
          </a:p>
          <a:p>
            <a:pPr lvl="0"/>
            <a:r>
              <a:rPr lang="en-US" sz="2400" dirty="0"/>
              <a:t>People may choose to donate money to charitable organizations and other not-for-profits because they subscribe to the idea that charity is an important part of the fabric of society. </a:t>
            </a:r>
          </a:p>
        </p:txBody>
      </p:sp>
      <p:pic>
        <p:nvPicPr>
          <p:cNvPr id="4" name="Picture 3"/>
          <p:cNvPicPr>
            <a:picLocks noChangeAspect="1"/>
          </p:cNvPicPr>
          <p:nvPr/>
        </p:nvPicPr>
        <p:blipFill>
          <a:blip r:embed="rId2"/>
          <a:stretch>
            <a:fillRect/>
          </a:stretch>
        </p:blipFill>
        <p:spPr>
          <a:xfrm>
            <a:off x="457200" y="199857"/>
            <a:ext cx="2514600" cy="1551731"/>
          </a:xfrm>
          <a:prstGeom prst="rect">
            <a:avLst/>
          </a:prstGeom>
        </p:spPr>
      </p:pic>
    </p:spTree>
    <p:extLst>
      <p:ext uri="{BB962C8B-B14F-4D97-AF65-F5344CB8AC3E}">
        <p14:creationId xmlns:p14="http://schemas.microsoft.com/office/powerpoint/2010/main" val="701574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9983"/>
            <a:ext cx="7162800" cy="1143000"/>
          </a:xfrm>
        </p:spPr>
        <p:txBody>
          <a:bodyPr>
            <a:normAutofit fontScale="90000"/>
          </a:bodyPr>
          <a:lstStyle/>
          <a:p>
            <a:br>
              <a:rPr lang="en-US" sz="3800" b="1" dirty="0"/>
            </a:br>
            <a:r>
              <a:rPr lang="en-US" sz="4900" b="1" dirty="0"/>
              <a:t>Key Ideas</a:t>
            </a:r>
          </a:p>
        </p:txBody>
      </p:sp>
      <p:sp>
        <p:nvSpPr>
          <p:cNvPr id="3" name="Content Placeholder 2"/>
          <p:cNvSpPr>
            <a:spLocks noGrp="1"/>
          </p:cNvSpPr>
          <p:nvPr>
            <p:ph idx="1"/>
          </p:nvPr>
        </p:nvSpPr>
        <p:spPr>
          <a:xfrm>
            <a:off x="457200" y="1722437"/>
            <a:ext cx="8229600" cy="4525963"/>
          </a:xfrm>
        </p:spPr>
        <p:txBody>
          <a:bodyPr>
            <a:normAutofit/>
          </a:bodyPr>
          <a:lstStyle/>
          <a:p>
            <a:pPr lvl="0"/>
            <a:r>
              <a:rPr lang="en-US" sz="2400" dirty="0"/>
              <a:t>Helping others helps build a sense of purpose and a sense of community. </a:t>
            </a:r>
          </a:p>
          <a:p>
            <a:pPr lvl="0"/>
            <a:r>
              <a:rPr lang="en-US" sz="2400" dirty="0"/>
              <a:t>Helping someone else brings joy to them. </a:t>
            </a:r>
          </a:p>
          <a:p>
            <a:r>
              <a:rPr lang="en-US" sz="2400" dirty="0"/>
              <a:t>Younger children often need to receive some kind of feedback that tells them their charitable works were effective or appreciated. It can help to focus charity efforts on actions with immediate, visible impact, such as reading to dogs, spending time with elderly community members, or cleaning up litter in the neighborhood. </a:t>
            </a:r>
          </a:p>
        </p:txBody>
      </p:sp>
      <p:pic>
        <p:nvPicPr>
          <p:cNvPr id="4" name="Picture 3"/>
          <p:cNvPicPr>
            <a:picLocks noChangeAspect="1"/>
          </p:cNvPicPr>
          <p:nvPr/>
        </p:nvPicPr>
        <p:blipFill>
          <a:blip r:embed="rId2"/>
          <a:stretch>
            <a:fillRect/>
          </a:stretch>
        </p:blipFill>
        <p:spPr>
          <a:xfrm>
            <a:off x="457200" y="199857"/>
            <a:ext cx="2514600" cy="1551731"/>
          </a:xfrm>
          <a:prstGeom prst="rect">
            <a:avLst/>
          </a:prstGeom>
        </p:spPr>
      </p:pic>
    </p:spTree>
    <p:extLst>
      <p:ext uri="{BB962C8B-B14F-4D97-AF65-F5344CB8AC3E}">
        <p14:creationId xmlns:p14="http://schemas.microsoft.com/office/powerpoint/2010/main" val="235288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9983"/>
            <a:ext cx="7162800" cy="1143000"/>
          </a:xfrm>
        </p:spPr>
        <p:txBody>
          <a:bodyPr>
            <a:normAutofit fontScale="90000"/>
          </a:bodyPr>
          <a:lstStyle/>
          <a:p>
            <a:br>
              <a:rPr lang="en-US" sz="3800" b="1" dirty="0"/>
            </a:br>
            <a:r>
              <a:rPr lang="en-US" sz="4900" b="1" dirty="0"/>
              <a:t>Prior Knowledge</a:t>
            </a:r>
          </a:p>
        </p:txBody>
      </p:sp>
      <p:sp>
        <p:nvSpPr>
          <p:cNvPr id="3" name="Content Placeholder 2"/>
          <p:cNvSpPr>
            <a:spLocks noGrp="1"/>
          </p:cNvSpPr>
          <p:nvPr>
            <p:ph idx="1"/>
          </p:nvPr>
        </p:nvSpPr>
        <p:spPr>
          <a:xfrm>
            <a:off x="457200" y="1722437"/>
            <a:ext cx="8229600" cy="4525963"/>
          </a:xfrm>
        </p:spPr>
        <p:txBody>
          <a:bodyPr>
            <a:normAutofit/>
          </a:bodyPr>
          <a:lstStyle/>
          <a:p>
            <a:r>
              <a:rPr lang="en-US" sz="2800" dirty="0"/>
              <a:t>Some kids know about charitable organizations and know it is possible to donate money to them. They may not know that there are other ways to give such as donating services or items.</a:t>
            </a:r>
          </a:p>
          <a:p>
            <a:r>
              <a:rPr lang="en-US" sz="2800" dirty="0"/>
              <a:t>Kids know they live in a community, but may not know they can make an immediate, positive impact on their community.</a:t>
            </a:r>
          </a:p>
        </p:txBody>
      </p:sp>
      <p:pic>
        <p:nvPicPr>
          <p:cNvPr id="4" name="Picture 3"/>
          <p:cNvPicPr>
            <a:picLocks noChangeAspect="1"/>
          </p:cNvPicPr>
          <p:nvPr/>
        </p:nvPicPr>
        <p:blipFill>
          <a:blip r:embed="rId2"/>
          <a:stretch>
            <a:fillRect/>
          </a:stretch>
        </p:blipFill>
        <p:spPr>
          <a:xfrm>
            <a:off x="457200" y="199857"/>
            <a:ext cx="2514600" cy="1551731"/>
          </a:xfrm>
          <a:prstGeom prst="rect">
            <a:avLst/>
          </a:prstGeom>
        </p:spPr>
      </p:pic>
    </p:spTree>
    <p:extLst>
      <p:ext uri="{BB962C8B-B14F-4D97-AF65-F5344CB8AC3E}">
        <p14:creationId xmlns:p14="http://schemas.microsoft.com/office/powerpoint/2010/main" val="178523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7162800" cy="1143000"/>
          </a:xfrm>
        </p:spPr>
        <p:txBody>
          <a:bodyPr>
            <a:normAutofit fontScale="90000"/>
          </a:bodyPr>
          <a:lstStyle/>
          <a:p>
            <a:br>
              <a:rPr lang="en-US" sz="3800" b="1" dirty="0"/>
            </a:br>
            <a:r>
              <a:rPr lang="en-US" sz="4900" b="1" dirty="0"/>
              <a:t>Common Misconceptions</a:t>
            </a:r>
          </a:p>
        </p:txBody>
      </p:sp>
      <p:sp>
        <p:nvSpPr>
          <p:cNvPr id="3" name="Content Placeholder 2"/>
          <p:cNvSpPr>
            <a:spLocks noGrp="1"/>
          </p:cNvSpPr>
          <p:nvPr>
            <p:ph idx="1"/>
          </p:nvPr>
        </p:nvSpPr>
        <p:spPr>
          <a:xfrm>
            <a:off x="457200" y="1722437"/>
            <a:ext cx="8229600" cy="4525963"/>
          </a:xfrm>
        </p:spPr>
        <p:txBody>
          <a:bodyPr>
            <a:normAutofit/>
          </a:bodyPr>
          <a:lstStyle/>
          <a:p>
            <a:r>
              <a:rPr lang="en-US" sz="2400" dirty="0"/>
              <a:t>Kids often think that they have to have a lot of money to donate to a charity.</a:t>
            </a:r>
          </a:p>
          <a:p>
            <a:pPr lvl="1"/>
            <a:r>
              <a:rPr lang="en-US" sz="1600" b="1" dirty="0"/>
              <a:t>Reality: </a:t>
            </a:r>
            <a:r>
              <a:rPr lang="en-US" sz="1600" dirty="0"/>
              <a:t>There are many ways you can donate to charities that don’t involve money.  You can donate your time and talents and make a positive impact in your communities.</a:t>
            </a:r>
          </a:p>
          <a:p>
            <a:r>
              <a:rPr lang="en-US" sz="2400" dirty="0"/>
              <a:t>Kids often believe that the only people who benefit from charitable efforts are the recipients of charity.</a:t>
            </a:r>
          </a:p>
          <a:p>
            <a:pPr lvl="1"/>
            <a:r>
              <a:rPr lang="en-US" sz="1600" b="1" dirty="0"/>
              <a:t>Reality: </a:t>
            </a:r>
            <a:r>
              <a:rPr lang="en-US" sz="1600" dirty="0"/>
              <a:t>Being charitable has many benefits for the donor as well, such as </a:t>
            </a:r>
            <a:r>
              <a:rPr lang="en-US" sz="1600"/>
              <a:t>the feeling </a:t>
            </a:r>
            <a:r>
              <a:rPr lang="en-US" sz="1600" dirty="0"/>
              <a:t>of belonging to a connected community.</a:t>
            </a:r>
          </a:p>
        </p:txBody>
      </p:sp>
      <p:pic>
        <p:nvPicPr>
          <p:cNvPr id="4" name="Picture 3"/>
          <p:cNvPicPr>
            <a:picLocks noChangeAspect="1"/>
          </p:cNvPicPr>
          <p:nvPr/>
        </p:nvPicPr>
        <p:blipFill>
          <a:blip r:embed="rId2"/>
          <a:stretch>
            <a:fillRect/>
          </a:stretch>
        </p:blipFill>
        <p:spPr>
          <a:xfrm>
            <a:off x="457200" y="199857"/>
            <a:ext cx="2514600" cy="1551731"/>
          </a:xfrm>
          <a:prstGeom prst="rect">
            <a:avLst/>
          </a:prstGeom>
        </p:spPr>
      </p:pic>
    </p:spTree>
    <p:extLst>
      <p:ext uri="{BB962C8B-B14F-4D97-AF65-F5344CB8AC3E}">
        <p14:creationId xmlns:p14="http://schemas.microsoft.com/office/powerpoint/2010/main" val="5712499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0CF659410E6A45AEE53BA4746D6574" ma:contentTypeVersion="18" ma:contentTypeDescription="Create a new document." ma:contentTypeScope="" ma:versionID="91737070926c835250bf6b5a780faa89">
  <xsd:schema xmlns:xsd="http://www.w3.org/2001/XMLSchema" xmlns:xs="http://www.w3.org/2001/XMLSchema" xmlns:p="http://schemas.microsoft.com/office/2006/metadata/properties" xmlns:ns1="http://schemas.microsoft.com/sharepoint/v3" xmlns:ns2="0b5f8546-f232-423b-b5ab-b50858856574" xmlns:ns3="2f80ae54-6d9f-4f2a-b7e8-58987361d6c8" targetNamespace="http://schemas.microsoft.com/office/2006/metadata/properties" ma:root="true" ma:fieldsID="363e68fdd5c56646d9ad05e9db997780" ns1:_="" ns2:_="" ns3:_="">
    <xsd:import namespace="http://schemas.microsoft.com/sharepoint/v3"/>
    <xsd:import namespace="0b5f8546-f232-423b-b5ab-b50858856574"/>
    <xsd:import namespace="2f80ae54-6d9f-4f2a-b7e8-58987361d6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1:_ip_UnifiedCompliancePolicyProperties" minOccurs="0"/>
                <xsd:element ref="ns1:_ip_UnifiedCompliancePolicyUIAction" minOccurs="0"/>
                <xsd:element ref="ns2:_Flow_SignoffStatus" minOccurs="0"/>
                <xsd:element ref="ns2:Thumbnai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5f8546-f232-423b-b5ab-b508588565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element name="Thumbnail" ma:index="23"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4"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80ae54-6d9f-4f2a-b7e8-58987361d6c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humbnail xmlns="0b5f8546-f232-423b-b5ab-b50858856574">
      <Url xsi:nil="true"/>
      <Description xsi:nil="true"/>
    </Thumbnail>
    <_ip_UnifiedCompliancePolicyProperties xmlns="http://schemas.microsoft.com/sharepoint/v3" xsi:nil="true"/>
    <_Flow_SignoffStatus xmlns="0b5f8546-f232-423b-b5ab-b50858856574" xsi:nil="true"/>
  </documentManagement>
</p:properties>
</file>

<file path=customXml/itemProps1.xml><?xml version="1.0" encoding="utf-8"?>
<ds:datastoreItem xmlns:ds="http://schemas.openxmlformats.org/officeDocument/2006/customXml" ds:itemID="{F59DD318-AEA6-4D21-85D5-889B8CDFC249}"/>
</file>

<file path=customXml/itemProps2.xml><?xml version="1.0" encoding="utf-8"?>
<ds:datastoreItem xmlns:ds="http://schemas.openxmlformats.org/officeDocument/2006/customXml" ds:itemID="{A098BDA9-F050-4ECA-BFC8-CCEC7AE99688}"/>
</file>

<file path=customXml/itemProps3.xml><?xml version="1.0" encoding="utf-8"?>
<ds:datastoreItem xmlns:ds="http://schemas.openxmlformats.org/officeDocument/2006/customXml" ds:itemID="{144B39AB-4549-4E91-8463-908F072BF504}"/>
</file>

<file path=docProps/app.xml><?xml version="1.0" encoding="utf-8"?>
<Properties xmlns="http://schemas.openxmlformats.org/officeDocument/2006/extended-properties" xmlns:vt="http://schemas.openxmlformats.org/officeDocument/2006/docPropsVTypes">
  <TotalTime>3488</TotalTime>
  <Words>936</Words>
  <Application>Microsoft Macintosh PowerPoint</Application>
  <PresentationFormat>On-screen Show (4:3)</PresentationFormat>
  <Paragraphs>54</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5-Minute Prep: Donate</vt:lpstr>
      <vt:lpstr>About Cha-Ching</vt:lpstr>
      <vt:lpstr>Activity Structure</vt:lpstr>
      <vt:lpstr> Kid Questions</vt:lpstr>
      <vt:lpstr> Learning Objectives</vt:lpstr>
      <vt:lpstr> Key Ideas</vt:lpstr>
      <vt:lpstr> Key Ideas</vt:lpstr>
      <vt:lpstr> Prior Knowledge</vt:lpstr>
      <vt:lpstr> Common Misconceptions</vt:lpstr>
      <vt:lpstr>Donate Episode </vt:lpstr>
      <vt:lpstr>Donate Standards </vt:lpstr>
    </vt:vector>
  </TitlesOfParts>
  <Manager/>
  <Company>Discovery Communications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5-Minute Refresher: WEATHER DATA</dc:title>
  <dc:subject/>
  <dc:creator>Discovery Education</dc:creator>
  <cp:keywords/>
  <dc:description/>
  <cp:lastModifiedBy>EXT - Rebecca Johnson</cp:lastModifiedBy>
  <cp:revision>72</cp:revision>
  <dcterms:created xsi:type="dcterms:W3CDTF">2014-04-18T13:48:39Z</dcterms:created>
  <dcterms:modified xsi:type="dcterms:W3CDTF">2021-09-27T17:43:36Z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0x010100560CF659410E6A45AEE53BA4746D6574</vt:lpwstr>
  </property>
</Properties>
</file>