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77" r:id="rId4"/>
    <p:sldId id="279" r:id="rId5"/>
    <p:sldId id="286" r:id="rId6"/>
    <p:sldId id="289" r:id="rId7"/>
    <p:sldId id="276" r:id="rId8"/>
    <p:sldId id="278" r:id="rId9"/>
    <p:sldId id="270" r:id="rId10"/>
    <p:sldId id="272" r:id="rId11"/>
    <p:sldId id="274" r:id="rId12"/>
    <p:sldId id="275" r:id="rId13"/>
    <p:sldId id="294" r:id="rId14"/>
    <p:sldId id="291" r:id="rId15"/>
    <p:sldId id="282" r:id="rId16"/>
    <p:sldId id="285" r:id="rId17"/>
    <p:sldId id="290" r:id="rId18"/>
    <p:sldId id="280" r:id="rId19"/>
    <p:sldId id="281" r:id="rId20"/>
    <p:sldId id="283" r:id="rId21"/>
    <p:sldId id="287" r:id="rId22"/>
    <p:sldId id="288" r:id="rId23"/>
    <p:sldId id="292"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D14DA-B390-482A-9A09-B9E11BB86E44}">
          <p14:sldIdLst>
            <p14:sldId id="256"/>
            <p14:sldId id="271"/>
            <p14:sldId id="277"/>
            <p14:sldId id="279"/>
            <p14:sldId id="286"/>
            <p14:sldId id="289"/>
            <p14:sldId id="276"/>
            <p14:sldId id="278"/>
            <p14:sldId id="270"/>
            <p14:sldId id="272"/>
            <p14:sldId id="274"/>
            <p14:sldId id="275"/>
            <p14:sldId id="294"/>
            <p14:sldId id="291"/>
            <p14:sldId id="282"/>
            <p14:sldId id="285"/>
            <p14:sldId id="290"/>
            <p14:sldId id="280"/>
            <p14:sldId id="281"/>
            <p14:sldId id="283"/>
            <p14:sldId id="287"/>
            <p14:sldId id="288"/>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Beddia" initials="C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p:restoredTop sz="95235" autoAdjust="0"/>
  </p:normalViewPr>
  <p:slideViewPr>
    <p:cSldViewPr>
      <p:cViewPr varScale="1">
        <p:scale>
          <a:sx n="149" d="100"/>
          <a:sy n="149" d="100"/>
        </p:scale>
        <p:origin x="1880" y="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235BE-452B-074F-84FB-2F29C2251638}" type="datetimeFigureOut">
              <a:rPr lang="en-US" smtClean="0"/>
              <a:t>9/27/21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DF973-2EC5-3E4F-BEF9-388BD054114D}" type="slidenum">
              <a:rPr lang="en-US" smtClean="0"/>
              <a:t>‹#›</a:t>
            </a:fld>
            <a:endParaRPr lang="en-US"/>
          </a:p>
        </p:txBody>
      </p:sp>
    </p:spTree>
    <p:extLst>
      <p:ext uri="{BB962C8B-B14F-4D97-AF65-F5344CB8AC3E}">
        <p14:creationId xmlns:p14="http://schemas.microsoft.com/office/powerpoint/2010/main" val="160030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F973-2EC5-3E4F-BEF9-388BD054114D}" type="slidenum">
              <a:rPr lang="en-US" smtClean="0"/>
              <a:t>1</a:t>
            </a:fld>
            <a:endParaRPr lang="en-US"/>
          </a:p>
        </p:txBody>
      </p:sp>
    </p:spTree>
    <p:extLst>
      <p:ext uri="{BB962C8B-B14F-4D97-AF65-F5344CB8AC3E}">
        <p14:creationId xmlns:p14="http://schemas.microsoft.com/office/powerpoint/2010/main" val="121093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30000" dirty="0"/>
              <a:t>1 </a:t>
            </a:r>
            <a:r>
              <a:rPr lang="en-US" dirty="0"/>
              <a:t>Frankel,</a:t>
            </a:r>
            <a:r>
              <a:rPr lang="en-US" baseline="0" dirty="0"/>
              <a:t> M. (2016, Oct. 3). </a:t>
            </a:r>
            <a:r>
              <a:rPr lang="en-US" b="0" dirty="0"/>
              <a:t>Here's the Average American's Savings Rate. Retrieved from </a:t>
            </a:r>
            <a:r>
              <a:rPr lang="en-US" dirty="0"/>
              <a:t>https://www.fool.com/investing/2016/10/03/heres-the-average-americans-savings-rate.aspx </a:t>
            </a:r>
          </a:p>
        </p:txBody>
      </p:sp>
      <p:sp>
        <p:nvSpPr>
          <p:cNvPr id="4" name="Slide Number Placeholder 3"/>
          <p:cNvSpPr>
            <a:spLocks noGrp="1"/>
          </p:cNvSpPr>
          <p:nvPr>
            <p:ph type="sldNum" sz="quarter" idx="10"/>
          </p:nvPr>
        </p:nvSpPr>
        <p:spPr/>
        <p:txBody>
          <a:bodyPr/>
          <a:lstStyle/>
          <a:p>
            <a:fld id="{B67DF973-2EC5-3E4F-BEF9-388BD054114D}" type="slidenum">
              <a:rPr lang="en-US" smtClean="0"/>
              <a:t>11</a:t>
            </a:fld>
            <a:endParaRPr lang="en-US"/>
          </a:p>
        </p:txBody>
      </p:sp>
    </p:spTree>
    <p:extLst>
      <p:ext uri="{BB962C8B-B14F-4D97-AF65-F5344CB8AC3E}">
        <p14:creationId xmlns:p14="http://schemas.microsoft.com/office/powerpoint/2010/main" val="285618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67560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2951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09733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31393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295774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413961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B9C87C-D074-422C-9B35-F28A7B340583}"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91346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9C87C-D074-422C-9B35-F28A7B340583}"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41800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9C87C-D074-422C-9B35-F28A7B340583}"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292024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393566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97380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9C87C-D074-422C-9B35-F28A7B340583}" type="datetimeFigureOut">
              <a:rPr lang="en-US" smtClean="0"/>
              <a:t>9/27/21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081AA-97F9-4FF1-81E5-4AF4065E1441}" type="slidenum">
              <a:rPr lang="en-US" smtClean="0"/>
              <a:t>‹#›</a:t>
            </a:fld>
            <a:endParaRPr lang="en-US"/>
          </a:p>
        </p:txBody>
      </p:sp>
    </p:spTree>
    <p:extLst>
      <p:ext uri="{BB962C8B-B14F-4D97-AF65-F5344CB8AC3E}">
        <p14:creationId xmlns:p14="http://schemas.microsoft.com/office/powerpoint/2010/main" val="252258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8077200" cy="1470025"/>
          </a:xfrm>
        </p:spPr>
        <p:txBody>
          <a:bodyPr>
            <a:normAutofit/>
          </a:bodyPr>
          <a:lstStyle/>
          <a:p>
            <a:r>
              <a:rPr lang="en-US" b="1" dirty="0"/>
              <a:t>5-Minute Prep:</a:t>
            </a:r>
            <a:br>
              <a:rPr lang="en-US" b="1" dirty="0"/>
            </a:br>
            <a:r>
              <a:rPr lang="en-US" b="1" dirty="0"/>
              <a:t>Save &amp; Spend</a:t>
            </a:r>
          </a:p>
        </p:txBody>
      </p:sp>
      <p:pic>
        <p:nvPicPr>
          <p:cNvPr id="4" name="Picture 3">
            <a:extLst>
              <a:ext uri="{FF2B5EF4-FFF2-40B4-BE49-F238E27FC236}">
                <a16:creationId xmlns:a16="http://schemas.microsoft.com/office/drawing/2014/main" id="{1802CA15-EEF8-AF42-BB53-0229431DF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9144000" cy="220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9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9709"/>
            <a:ext cx="7162800" cy="1143000"/>
          </a:xfrm>
        </p:spPr>
        <p:txBody>
          <a:bodyPr>
            <a:normAutofit/>
          </a:bodyPr>
          <a:lstStyle/>
          <a:p>
            <a:r>
              <a:rPr lang="en-US" b="1" dirty="0"/>
              <a:t>Save: Prior Knowledge</a:t>
            </a:r>
          </a:p>
        </p:txBody>
      </p:sp>
      <p:sp>
        <p:nvSpPr>
          <p:cNvPr id="3" name="Content Placeholder 2"/>
          <p:cNvSpPr>
            <a:spLocks noGrp="1"/>
          </p:cNvSpPr>
          <p:nvPr>
            <p:ph idx="1"/>
          </p:nvPr>
        </p:nvSpPr>
        <p:spPr>
          <a:xfrm>
            <a:off x="457200" y="1874837"/>
            <a:ext cx="8229600" cy="4525963"/>
          </a:xfrm>
        </p:spPr>
        <p:txBody>
          <a:bodyPr>
            <a:normAutofit/>
          </a:bodyPr>
          <a:lstStyle/>
          <a:p>
            <a:pPr>
              <a:spcBef>
                <a:spcPts val="0"/>
              </a:spcBef>
            </a:pPr>
            <a:r>
              <a:rPr lang="en-US" sz="1800" dirty="0"/>
              <a:t>Most kids anticipate that adults will take care of their immediate and long-term needs and wants. </a:t>
            </a:r>
            <a:br>
              <a:rPr lang="en-US" sz="1800" dirty="0"/>
            </a:br>
            <a:endParaRPr lang="en-US" sz="1800" dirty="0"/>
          </a:p>
          <a:p>
            <a:pPr>
              <a:spcBef>
                <a:spcPts val="0"/>
              </a:spcBef>
            </a:pPr>
            <a:r>
              <a:rPr lang="en-US" sz="1800" dirty="0"/>
              <a:t>When it comes to money matters, planning ahead and making sacrifices to create contingency plans are difficult concepts for kids to grasp and apply to themselves. </a:t>
            </a:r>
            <a:br>
              <a:rPr lang="en-US" sz="1800" dirty="0"/>
            </a:br>
            <a:endParaRPr lang="en-US" sz="1800" dirty="0"/>
          </a:p>
          <a:p>
            <a:pPr>
              <a:spcBef>
                <a:spcPts val="0"/>
              </a:spcBef>
            </a:pPr>
            <a:r>
              <a:rPr lang="en-US" sz="1800" dirty="0"/>
              <a:t>Kids know that we have to pay for things with money, but they often do not know where the money comes from. They usually believe adults just have it.</a:t>
            </a:r>
            <a:br>
              <a:rPr lang="en-US" sz="1800" dirty="0"/>
            </a:br>
            <a:endParaRPr lang="en-US" sz="1800" dirty="0"/>
          </a:p>
          <a:p>
            <a:pPr>
              <a:spcBef>
                <a:spcPts val="0"/>
              </a:spcBef>
            </a:pPr>
            <a:r>
              <a:rPr lang="en-US" sz="1800" dirty="0"/>
              <a:t>Kids often think money is only for spending. Saving may be a new concept; planning to save may be a new skill.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7852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99857"/>
            <a:ext cx="7162800" cy="1143000"/>
          </a:xfrm>
        </p:spPr>
        <p:txBody>
          <a:bodyPr>
            <a:noAutofit/>
          </a:bodyPr>
          <a:lstStyle/>
          <a:p>
            <a:r>
              <a:rPr lang="en-US" b="1"/>
              <a:t>Save: </a:t>
            </a:r>
            <a:br>
              <a:rPr lang="en-US" b="1" dirty="0"/>
            </a:br>
            <a:r>
              <a:rPr lang="en-US" b="1" dirty="0"/>
              <a:t>Common Misconceptions</a:t>
            </a:r>
          </a:p>
        </p:txBody>
      </p:sp>
      <p:sp>
        <p:nvSpPr>
          <p:cNvPr id="3" name="Content Placeholder 2"/>
          <p:cNvSpPr>
            <a:spLocks noGrp="1"/>
          </p:cNvSpPr>
          <p:nvPr>
            <p:ph idx="1"/>
          </p:nvPr>
        </p:nvSpPr>
        <p:spPr>
          <a:xfrm>
            <a:off x="457200" y="1722437"/>
            <a:ext cx="8229600" cy="4906963"/>
          </a:xfrm>
        </p:spPr>
        <p:txBody>
          <a:bodyPr>
            <a:normAutofit/>
          </a:bodyPr>
          <a:lstStyle/>
          <a:p>
            <a:r>
              <a:rPr lang="en-US" sz="1800" dirty="0"/>
              <a:t>Most kids have no idea how much their family has in savings; few immediately grasp the importance of saving money. They think that when the family needs to make purchases – large and small – the money will automatically be in the bank.</a:t>
            </a:r>
          </a:p>
          <a:p>
            <a:pPr lvl="1"/>
            <a:r>
              <a:rPr lang="en-US" sz="1800" b="1" dirty="0"/>
              <a:t>Reality: </a:t>
            </a:r>
            <a:r>
              <a:rPr lang="en-US" sz="1800" dirty="0"/>
              <a:t>The average family only saves around 5.7% of their income each year</a:t>
            </a:r>
            <a:r>
              <a:rPr lang="en-US" sz="1800" baseline="30000" dirty="0"/>
              <a:t>1</a:t>
            </a:r>
            <a:r>
              <a:rPr lang="en-US" sz="1800" dirty="0"/>
              <a:t>. Many people have negative savings and are heavily in debt.</a:t>
            </a:r>
            <a:br>
              <a:rPr lang="en-US" sz="1800" dirty="0"/>
            </a:br>
            <a:endParaRPr lang="en-US" sz="1800" b="1" dirty="0"/>
          </a:p>
          <a:p>
            <a:r>
              <a:rPr lang="en-US" sz="1800" dirty="0"/>
              <a:t>Adults often try to shield kids from details around household finances. Reasons often include not wanting their kids to worry about money, embarrassment over income or savings, or fears about privacy.  </a:t>
            </a:r>
          </a:p>
          <a:p>
            <a:pPr lvl="1"/>
            <a:r>
              <a:rPr lang="en-US" sz="1800" b="1" dirty="0"/>
              <a:t>Reality: </a:t>
            </a:r>
            <a:r>
              <a:rPr lang="en-US" sz="1800" dirty="0"/>
              <a:t>It is important to teach kids how to be financially responsible at an early age. It is possible to help them without revealing all family financial information.</a:t>
            </a:r>
          </a:p>
        </p:txBody>
      </p:sp>
      <p:pic>
        <p:nvPicPr>
          <p:cNvPr id="4" name="Picture 3"/>
          <p:cNvPicPr>
            <a:picLocks noChangeAspect="1"/>
          </p:cNvPicPr>
          <p:nvPr/>
        </p:nvPicPr>
        <p:blipFill>
          <a:blip r:embed="rId3"/>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57124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Save Episodes </a:t>
            </a:r>
          </a:p>
        </p:txBody>
      </p:sp>
      <p:sp>
        <p:nvSpPr>
          <p:cNvPr id="3" name="Content Placeholder 2"/>
          <p:cNvSpPr>
            <a:spLocks noGrp="1"/>
          </p:cNvSpPr>
          <p:nvPr>
            <p:ph idx="1"/>
          </p:nvPr>
        </p:nvSpPr>
        <p:spPr>
          <a:xfrm>
            <a:off x="457200" y="1981200"/>
            <a:ext cx="8229600" cy="4525963"/>
          </a:xfrm>
        </p:spPr>
        <p:txBody>
          <a:bodyPr>
            <a:normAutofit/>
          </a:bodyPr>
          <a:lstStyle/>
          <a:p>
            <a:r>
              <a:rPr lang="en-US" sz="2000" dirty="0"/>
              <a:t>Earn, Save, Spend &amp; Donate</a:t>
            </a:r>
          </a:p>
          <a:p>
            <a:pPr lvl="0"/>
            <a:r>
              <a:rPr lang="en-US" sz="2000" dirty="0"/>
              <a:t>Grow Money </a:t>
            </a:r>
          </a:p>
          <a:p>
            <a:r>
              <a:rPr lang="en-US" sz="2000" dirty="0"/>
              <a:t>Saving for Success</a:t>
            </a:r>
          </a:p>
          <a:p>
            <a:pPr lvl="0"/>
            <a:r>
              <a:rPr lang="en-US" sz="2000" dirty="0"/>
              <a:t>When You Get Money</a:t>
            </a:r>
          </a:p>
          <a:p>
            <a:r>
              <a:rPr lang="en-US" sz="2000" dirty="0"/>
              <a:t>Cha-Cha-Choices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15569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b="1" dirty="0"/>
              <a:t>Save</a:t>
            </a:r>
            <a:r>
              <a:rPr lang="en-US" sz="3800" b="1" dirty="0"/>
              <a:t> </a:t>
            </a:r>
            <a:r>
              <a:rPr lang="en-US" sz="3600" b="1" dirty="0"/>
              <a:t>Standards</a:t>
            </a:r>
            <a:r>
              <a:rPr lang="en-US" sz="3800" b="1" dirty="0"/>
              <a:t> </a:t>
            </a:r>
          </a:p>
        </p:txBody>
      </p:sp>
      <p:graphicFrame>
        <p:nvGraphicFramePr>
          <p:cNvPr id="6" name="Table 5"/>
          <p:cNvGraphicFramePr>
            <a:graphicFrameLocks noGrp="1"/>
          </p:cNvGraphicFramePr>
          <p:nvPr>
            <p:extLst>
              <p:ext uri="{D42A27DB-BD31-4B8C-83A1-F6EECF244321}">
                <p14:modId xmlns:p14="http://schemas.microsoft.com/office/powerpoint/2010/main" val="4271506652"/>
              </p:ext>
            </p:extLst>
          </p:nvPr>
        </p:nvGraphicFramePr>
        <p:xfrm>
          <a:off x="266700" y="914401"/>
          <a:ext cx="8610600" cy="5401287"/>
        </p:xfrm>
        <a:graphic>
          <a:graphicData uri="http://schemas.openxmlformats.org/drawingml/2006/table">
            <a:tbl>
              <a:tblPr firstRow="1" bandRow="1">
                <a:tableStyleId>{5C22544A-7EE6-4342-B048-85BDC9FD1C3A}</a:tableStyleId>
              </a:tblPr>
              <a:tblGrid>
                <a:gridCol w="1054100">
                  <a:extLst>
                    <a:ext uri="{9D8B030D-6E8A-4147-A177-3AD203B41FA5}">
                      <a16:colId xmlns:a16="http://schemas.microsoft.com/office/drawing/2014/main" val="838401922"/>
                    </a:ext>
                  </a:extLst>
                </a:gridCol>
                <a:gridCol w="7556500">
                  <a:extLst>
                    <a:ext uri="{9D8B030D-6E8A-4147-A177-3AD203B41FA5}">
                      <a16:colId xmlns:a16="http://schemas.microsoft.com/office/drawing/2014/main" val="1360455836"/>
                    </a:ext>
                  </a:extLst>
                </a:gridCol>
              </a:tblGrid>
              <a:tr h="682210">
                <a:tc rowSpan="9">
                  <a:txBody>
                    <a:bodyPr/>
                    <a:lstStyle/>
                    <a:p>
                      <a:r>
                        <a:rPr lang="en-US" sz="1100" b="1" kern="1200" dirty="0">
                          <a:solidFill>
                            <a:schemeClr val="tx1"/>
                          </a:solidFill>
                          <a:effectLst/>
                          <a:latin typeface="+mn-lt"/>
                          <a:ea typeface="+mn-ea"/>
                          <a:cs typeface="+mn-cs"/>
                        </a:rPr>
                        <a:t>National Standards </a:t>
                      </a:r>
                    </a:p>
                    <a:p>
                      <a:r>
                        <a:rPr lang="en-US" sz="1100" b="1" kern="1200" dirty="0">
                          <a:solidFill>
                            <a:schemeClr val="tx1"/>
                          </a:solidFill>
                          <a:effectLst/>
                          <a:latin typeface="+mn-lt"/>
                          <a:ea typeface="+mn-ea"/>
                          <a:cs typeface="+mn-cs"/>
                        </a:rPr>
                        <a:t>for Financial Literacy</a:t>
                      </a:r>
                      <a:endParaRPr lang="en-US" sz="11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kern="1200" dirty="0">
                          <a:solidFill>
                            <a:schemeClr val="tx1"/>
                          </a:solidFill>
                          <a:effectLst/>
                          <a:latin typeface="+mn-lt"/>
                          <a:ea typeface="+mn-ea"/>
                          <a:cs typeface="+mn-cs"/>
                        </a:rPr>
                        <a:t>1: Earning Income </a:t>
                      </a:r>
                    </a:p>
                    <a:p>
                      <a:r>
                        <a:rPr lang="en-US" sz="1200" b="1" kern="1200" dirty="0">
                          <a:solidFill>
                            <a:schemeClr val="tx1"/>
                          </a:solidFill>
                          <a:effectLst/>
                          <a:latin typeface="+mn-lt"/>
                          <a:ea typeface="+mn-ea"/>
                          <a:cs typeface="+mn-cs"/>
                        </a:rPr>
                        <a:t>Income for most people is determined by the market value of their labor, paid as wages and salaries. People can increase their income and job opportunities by choosing to acquire more education, work experience, and job skills. The decision to undertake an activity that increases income or job opportunities is affected by the expected benefits and costs of such an activity. Income also is obtained from other sources such as interest, rents, capital gains, dividends, and profits.</a:t>
                      </a:r>
                      <a:endParaRPr lang="en-US"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762314"/>
                  </a:ext>
                </a:extLst>
              </a:tr>
              <a:tr h="21426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solidFill>
                            <a:srgbClr val="000000"/>
                          </a:solidFill>
                          <a:effectLst/>
                          <a:latin typeface="+mn-lt"/>
                          <a:ea typeface="Arial" panose="020B0604020202020204" pitchFamily="34" charset="0"/>
                          <a:cs typeface="Times" panose="02020603050405020304" pitchFamily="18" charset="0"/>
                        </a:rPr>
                        <a:t>1.4.5. People can earn income by renting their property to other people. </a:t>
                      </a:r>
                      <a:endParaRPr lang="en-US" sz="10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6962869"/>
                  </a:ext>
                </a:extLst>
              </a:tr>
              <a:tr h="21426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Arial" panose="020B0604020202020204" pitchFamily="34" charset="0"/>
                          <a:cs typeface="Times" panose="02020603050405020304" pitchFamily="18" charset="0"/>
                        </a:rPr>
                        <a:t>1.4.6. People who own a business can earn a profit, which is a source of income.</a:t>
                      </a:r>
                      <a:endParaRPr lang="en-US" sz="10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856322"/>
                  </a:ext>
                </a:extLst>
              </a:tr>
              <a:tr h="62391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b="1" dirty="0">
                          <a:solidFill>
                            <a:srgbClr val="000000"/>
                          </a:solidFill>
                          <a:effectLst/>
                          <a:latin typeface="+mn-lt"/>
                          <a:ea typeface="Georgia" panose="02040502050405020303" pitchFamily="18" charset="0"/>
                          <a:cs typeface="Times New Roman" panose="02020603050405020304" pitchFamily="18" charset="0"/>
                        </a:rPr>
                        <a:t>2: Buying Goods and Services</a:t>
                      </a:r>
                      <a:endParaRPr lang="en-US" sz="12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200" b="1" dirty="0">
                          <a:solidFill>
                            <a:srgbClr val="000000"/>
                          </a:solidFill>
                          <a:effectLst/>
                          <a:latin typeface="+mn-lt"/>
                          <a:ea typeface="Georgia" panose="02040502050405020303" pitchFamily="18" charset="0"/>
                          <a:cs typeface="Times New Roman" panose="02020603050405020304" pitchFamily="18" charset="0"/>
                        </a:rPr>
                        <a:t>People cannot buy or make all the goods and services they want; as a result, people choose to buy some goods and services and not buy others. People can improve their economic well- being by making informed spending decisions, which entails collecting information, planning, and budgeting.</a:t>
                      </a:r>
                      <a:endParaRPr lang="en-US" sz="1200" b="1" dirty="0">
                        <a:solidFill>
                          <a:srgbClr val="000000"/>
                        </a:solidFill>
                        <a:effectLst/>
                        <a:latin typeface="+mn-lt"/>
                        <a:ea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420560"/>
                  </a:ext>
                </a:extLst>
              </a:tr>
              <a:tr h="342130">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2.4.2. People make choices about what goods and services they buy because they can’t have everything they want. This requires individuals to prioritize their wants.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936773"/>
                  </a:ext>
                </a:extLst>
              </a:tr>
              <a:tr h="214262">
                <a:tc v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Georgia" panose="02040502050405020303" pitchFamily="18" charset="0"/>
                          <a:cs typeface="Times New Roman" panose="02020603050405020304" pitchFamily="18" charset="0"/>
                        </a:rPr>
                        <a:t>2.4.3. People spend a portion of their income on goods and services in order to increase their personal satisfaction or happiness. </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133056"/>
                  </a:ext>
                </a:extLst>
              </a:tr>
              <a:tr h="650011">
                <a:tc vMerge="1">
                  <a:txBody>
                    <a:bodyPr/>
                    <a:lstStyle/>
                    <a:p>
                      <a:endParaRPr lang="en-US"/>
                    </a:p>
                  </a:txBody>
                  <a:tcPr/>
                </a:tc>
                <a:tc>
                  <a:txBody>
                    <a:bodyPr/>
                    <a:lstStyle/>
                    <a:p>
                      <a:pPr marL="0" marR="0">
                        <a:lnSpc>
                          <a:spcPct val="115000"/>
                        </a:lnSpc>
                        <a:spcBef>
                          <a:spcPts val="0"/>
                        </a:spcBef>
                        <a:spcAft>
                          <a:spcPts val="0"/>
                        </a:spcAft>
                      </a:pPr>
                      <a:r>
                        <a:rPr lang="en-US" sz="1200" b="1" dirty="0">
                          <a:solidFill>
                            <a:srgbClr val="000000"/>
                          </a:solidFill>
                          <a:effectLst/>
                          <a:latin typeface="+mn-lt"/>
                          <a:ea typeface="Georgia" panose="02040502050405020303" pitchFamily="18" charset="0"/>
                          <a:cs typeface="Times New Roman" panose="02020603050405020304" pitchFamily="18" charset="0"/>
                        </a:rPr>
                        <a:t>3: Saving</a:t>
                      </a:r>
                      <a:endParaRPr lang="en-US" sz="12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200" b="1" dirty="0">
                          <a:solidFill>
                            <a:srgbClr val="000000"/>
                          </a:solidFill>
                          <a:effectLst/>
                          <a:latin typeface="+mn-lt"/>
                          <a:ea typeface="Georgia" panose="02040502050405020303" pitchFamily="18" charset="0"/>
                          <a:cs typeface="Times New Roman" panose="02020603050405020304" pitchFamily="18" charset="0"/>
                        </a:rPr>
                        <a:t>Saving is the part of income that people choose to set aside for future uses. People save for different reasons during the course of their lives. People make different choices about how they save and how much they save. Time, interest rates, and inflation affect the value of savings. </a:t>
                      </a:r>
                      <a:endParaRPr lang="en-US" sz="1200" b="1"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9734976"/>
                  </a:ext>
                </a:extLst>
              </a:tr>
              <a:tr h="225586">
                <a:tc vMerge="1">
                  <a:txBody>
                    <a:bodyPr/>
                    <a:lstStyle/>
                    <a:p>
                      <a:endParaRPr lang="en-US"/>
                    </a:p>
                  </a:txBody>
                  <a:tcPr/>
                </a:tc>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3.S.4.</a:t>
                      </a:r>
                      <a:r>
                        <a:rPr lang="en-US" sz="1100" b="1"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2.</a:t>
                      </a:r>
                      <a:r>
                        <a:rPr lang="en-US" sz="1100"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 When people save money, they give up the opportunity to spend that money to buy things now in order to buy things later.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1090711"/>
                  </a:ext>
                </a:extLst>
              </a:tr>
              <a:tr h="41475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3.S.4.4.</a:t>
                      </a:r>
                      <a:r>
                        <a:rPr lang="en-US"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People set savings goals as incentives to save. One savings goal might be to buy goods and services in the future.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375449"/>
                  </a:ext>
                </a:extLst>
              </a:tr>
            </a:tbl>
          </a:graphicData>
        </a:graphic>
      </p:graphicFrame>
    </p:spTree>
    <p:extLst>
      <p:ext uri="{BB962C8B-B14F-4D97-AF65-F5344CB8AC3E}">
        <p14:creationId xmlns:p14="http://schemas.microsoft.com/office/powerpoint/2010/main" val="288368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b="1" dirty="0"/>
              <a:t>Save Standards </a:t>
            </a:r>
          </a:p>
        </p:txBody>
      </p:sp>
      <p:graphicFrame>
        <p:nvGraphicFramePr>
          <p:cNvPr id="6" name="Table 5"/>
          <p:cNvGraphicFramePr>
            <a:graphicFrameLocks noGrp="1"/>
          </p:cNvGraphicFramePr>
          <p:nvPr>
            <p:extLst>
              <p:ext uri="{D42A27DB-BD31-4B8C-83A1-F6EECF244321}">
                <p14:modId xmlns:p14="http://schemas.microsoft.com/office/powerpoint/2010/main" val="499150068"/>
              </p:ext>
            </p:extLst>
          </p:nvPr>
        </p:nvGraphicFramePr>
        <p:xfrm>
          <a:off x="228600" y="914400"/>
          <a:ext cx="8610600" cy="38277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838401922"/>
                    </a:ext>
                  </a:extLst>
                </a:gridCol>
                <a:gridCol w="7543800">
                  <a:extLst>
                    <a:ext uri="{9D8B030D-6E8A-4147-A177-3AD203B41FA5}">
                      <a16:colId xmlns:a16="http://schemas.microsoft.com/office/drawing/2014/main" val="1360455836"/>
                    </a:ext>
                  </a:extLst>
                </a:gridCol>
              </a:tblGrid>
              <a:tr h="929640">
                <a:tc rowSpan="4">
                  <a:txBody>
                    <a:bodyPr/>
                    <a:lstStyle/>
                    <a:p>
                      <a:r>
                        <a:rPr lang="en-US" sz="1100" b="1" kern="1200" dirty="0">
                          <a:solidFill>
                            <a:schemeClr val="tx1"/>
                          </a:solidFill>
                          <a:effectLst/>
                          <a:latin typeface="+mn-lt"/>
                          <a:ea typeface="+mn-ea"/>
                          <a:cs typeface="+mn-cs"/>
                        </a:rPr>
                        <a:t>National Standards </a:t>
                      </a:r>
                    </a:p>
                    <a:p>
                      <a:r>
                        <a:rPr lang="en-US" sz="1100" b="1" kern="1200" dirty="0">
                          <a:solidFill>
                            <a:schemeClr val="tx1"/>
                          </a:solidFill>
                          <a:effectLst/>
                          <a:latin typeface="+mn-lt"/>
                          <a:ea typeface="+mn-ea"/>
                          <a:cs typeface="+mn-cs"/>
                        </a:rPr>
                        <a:t>for Financial Literacy</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3: Saving</a:t>
                      </a:r>
                      <a:endParaRPr lang="en-US" sz="11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Saving is the part of income that people choose to set aside for future uses. People save for different reasons during the course of their lives. People make different choices about how they save and how much they save. Time, interest rates, and inflation affect the value of savings. </a:t>
                      </a:r>
                      <a:endParaRPr lang="en-US" sz="1100" b="1" dirty="0">
                        <a:solidFill>
                          <a:srgbClr val="000000"/>
                        </a:solidFill>
                        <a:effectLst/>
                        <a:latin typeface="+mn-lt"/>
                        <a:ea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762314"/>
                  </a:ext>
                </a:extLst>
              </a:tr>
              <a:tr h="25628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3.S.4.5.</a:t>
                      </a:r>
                      <a:r>
                        <a:rPr lang="en-US"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 savings plan helps people reach their savings goals.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6962869"/>
                  </a:ext>
                </a:extLst>
              </a:tr>
              <a:tr h="256286">
                <a:tc v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3.S.8.1. </a:t>
                      </a:r>
                      <a:r>
                        <a:rPr lang="en-US"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For the saver, an interest rate is the price a financial institution pays for using a saver’s money and is normally expressed as an annual percentage of the amount saved.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662696"/>
                  </a:ext>
                </a:extLst>
              </a:tr>
              <a:tr h="69138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3.S.8.7. </a:t>
                      </a:r>
                      <a:r>
                        <a:rPr lang="en-US"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value of a person’s savings in the future is determined by the amount saved and the interest rate. The earlier people begin to save, the more savings they will be able to accumulate, all other things equal, as a result of the power of compound interest.</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856322"/>
                  </a:ext>
                </a:extLst>
              </a:tr>
              <a:tr h="462280">
                <a:tc rowSpan="2">
                  <a:txBody>
                    <a:bodyPr/>
                    <a:lstStyle/>
                    <a:p>
                      <a:r>
                        <a:rPr lang="en-US" sz="1100" b="1" kern="1200" dirty="0">
                          <a:solidFill>
                            <a:schemeClr val="dk1"/>
                          </a:solidFill>
                          <a:effectLst/>
                          <a:latin typeface="+mn-lt"/>
                          <a:ea typeface="+mn-ea"/>
                          <a:cs typeface="+mn-cs"/>
                        </a:rPr>
                        <a:t>C3 Framework for Social Studies State Standards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kern="1200" dirty="0">
                          <a:solidFill>
                            <a:schemeClr val="dk1"/>
                          </a:solidFill>
                          <a:effectLst/>
                          <a:latin typeface="+mn-lt"/>
                          <a:ea typeface="+mn-ea"/>
                          <a:cs typeface="+mn-cs"/>
                        </a:rPr>
                        <a:t>The National Economy </a:t>
                      </a:r>
                      <a:endParaRPr lang="en-US"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D2.Eco.10.K-2. </a:t>
                      </a:r>
                      <a:r>
                        <a:rPr lang="en-US" sz="1100" kern="1200" dirty="0">
                          <a:solidFill>
                            <a:schemeClr val="dk1"/>
                          </a:solidFill>
                          <a:effectLst/>
                          <a:latin typeface="+mn-lt"/>
                          <a:ea typeface="+mn-ea"/>
                          <a:cs typeface="+mn-cs"/>
                        </a:rPr>
                        <a:t>Explain why people save.</a:t>
                      </a:r>
                      <a:endParaRPr lang="en-US" sz="1100" kern="1200" dirty="0">
                        <a:solidFill>
                          <a:srgbClr val="000000"/>
                        </a:solidFill>
                        <a:effectLst/>
                        <a:latin typeface="Arial" panose="020B0604020202020204" pitchFamily="34" charset="0"/>
                        <a:ea typeface="+mn-ea"/>
                        <a:cs typeface="+mn-cs"/>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620417"/>
                  </a:ext>
                </a:extLst>
              </a:tr>
              <a:tr h="744218">
                <a:tc vMerge="1">
                  <a:txBody>
                    <a:bodyPr/>
                    <a:lstStyle/>
                    <a:p>
                      <a:endParaRPr lang="en-US"/>
                    </a:p>
                  </a:txBody>
                  <a:tcPr/>
                </a:tc>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Exchange and Markets</a:t>
                      </a:r>
                      <a:endParaRPr lang="en-US"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D2.Eco.3.K-2.</a:t>
                      </a:r>
                      <a:r>
                        <a:rPr lang="en-US" sz="1100"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 Describe the skills and knowledge required to produce certain goods and services. </a:t>
                      </a:r>
                      <a:endParaRPr lang="en-US"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D2.Eco.3.3-5.</a:t>
                      </a:r>
                      <a:r>
                        <a:rPr lang="en-US" sz="1100"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 Identify examples of the variety of resources (human capital, physical capital, and natural resources) that are used to produce goods and services.</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7800605"/>
                  </a:ext>
                </a:extLst>
              </a:tr>
            </a:tbl>
          </a:graphicData>
        </a:graphic>
      </p:graphicFrame>
    </p:spTree>
    <p:extLst>
      <p:ext uri="{BB962C8B-B14F-4D97-AF65-F5344CB8AC3E}">
        <p14:creationId xmlns:p14="http://schemas.microsoft.com/office/powerpoint/2010/main" val="191709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857"/>
            <a:ext cx="7162800" cy="1143000"/>
          </a:xfrm>
        </p:spPr>
        <p:txBody>
          <a:bodyPr>
            <a:noAutofit/>
          </a:bodyPr>
          <a:lstStyle/>
          <a:p>
            <a:r>
              <a:rPr lang="en-US" b="1" dirty="0"/>
              <a:t>Spend: Kid Questions</a:t>
            </a:r>
          </a:p>
        </p:txBody>
      </p:sp>
      <p:sp>
        <p:nvSpPr>
          <p:cNvPr id="3" name="Content Placeholder 2"/>
          <p:cNvSpPr>
            <a:spLocks noGrp="1"/>
          </p:cNvSpPr>
          <p:nvPr>
            <p:ph idx="1"/>
          </p:nvPr>
        </p:nvSpPr>
        <p:spPr>
          <a:xfrm>
            <a:off x="457200" y="1981200"/>
            <a:ext cx="8229600" cy="4525963"/>
          </a:xfrm>
        </p:spPr>
        <p:txBody>
          <a:bodyPr>
            <a:noAutofit/>
          </a:bodyPr>
          <a:lstStyle/>
          <a:p>
            <a:pPr lvl="0"/>
            <a:r>
              <a:rPr lang="en-US" sz="1800" dirty="0"/>
              <a:t>Why can’t I just spend my money on whatever I want, whenever I want?</a:t>
            </a:r>
            <a:br>
              <a:rPr lang="en-US" sz="1800" dirty="0"/>
            </a:br>
            <a:endParaRPr lang="en-US" sz="1800" dirty="0"/>
          </a:p>
          <a:p>
            <a:pPr lvl="0"/>
            <a:r>
              <a:rPr lang="en-US" sz="1800" dirty="0"/>
              <a:t>What is the difference between purchasing something I want versus something I need?</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373300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004" y="199857"/>
            <a:ext cx="7162800" cy="1143000"/>
          </a:xfrm>
        </p:spPr>
        <p:txBody>
          <a:bodyPr>
            <a:noAutofit/>
          </a:bodyPr>
          <a:lstStyle/>
          <a:p>
            <a:r>
              <a:rPr lang="en-US" b="1"/>
              <a:t>Spend:</a:t>
            </a:r>
            <a:br>
              <a:rPr lang="en-US" b="1"/>
            </a:br>
            <a:r>
              <a:rPr lang="en-US" b="1"/>
              <a:t>Learning </a:t>
            </a:r>
            <a:r>
              <a:rPr lang="en-US" b="1" dirty="0"/>
              <a:t>Objectives</a:t>
            </a:r>
          </a:p>
        </p:txBody>
      </p:sp>
      <p:sp>
        <p:nvSpPr>
          <p:cNvPr id="3" name="Content Placeholder 2"/>
          <p:cNvSpPr>
            <a:spLocks noGrp="1"/>
          </p:cNvSpPr>
          <p:nvPr>
            <p:ph idx="1"/>
          </p:nvPr>
        </p:nvSpPr>
        <p:spPr>
          <a:xfrm>
            <a:off x="457200" y="1722437"/>
            <a:ext cx="8229600" cy="4525963"/>
          </a:xfrm>
        </p:spPr>
        <p:txBody>
          <a:bodyPr>
            <a:normAutofit/>
          </a:bodyPr>
          <a:lstStyle/>
          <a:p>
            <a:pPr marL="0" lvl="0" indent="0">
              <a:buNone/>
            </a:pPr>
            <a:r>
              <a:rPr lang="en-US" sz="1800" b="1" dirty="0"/>
              <a:t>Students will:</a:t>
            </a:r>
            <a:br>
              <a:rPr lang="en-US" sz="1800" dirty="0"/>
            </a:br>
            <a:endParaRPr lang="en-US" sz="1800" dirty="0"/>
          </a:p>
          <a:p>
            <a:pPr lvl="0"/>
            <a:r>
              <a:rPr lang="en-US" sz="1800" dirty="0"/>
              <a:t>Describe personal experiences with earning, saving, spending, and donating money</a:t>
            </a:r>
            <a:br>
              <a:rPr lang="en-US" sz="1800" dirty="0"/>
            </a:br>
            <a:endParaRPr lang="en-US" sz="1800" dirty="0"/>
          </a:p>
          <a:p>
            <a:pPr lvl="0"/>
            <a:r>
              <a:rPr lang="en-US" sz="1800" dirty="0"/>
              <a:t>Differentiate between needs and wants</a:t>
            </a:r>
            <a:br>
              <a:rPr lang="en-US" sz="1800" dirty="0"/>
            </a:br>
            <a:endParaRPr lang="en-US" sz="1800" dirty="0"/>
          </a:p>
          <a:p>
            <a:r>
              <a:rPr lang="en-US" sz="1800" dirty="0"/>
              <a:t>Apply budgeting strategies to pay for needs and wants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5668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Autofit/>
          </a:bodyPr>
          <a:lstStyle/>
          <a:p>
            <a:r>
              <a:rPr lang="en-US" b="1" dirty="0"/>
              <a:t>Spend: Vocabulary</a:t>
            </a:r>
          </a:p>
        </p:txBody>
      </p:sp>
      <p:sp>
        <p:nvSpPr>
          <p:cNvPr id="3" name="Content Placeholder 2"/>
          <p:cNvSpPr>
            <a:spLocks noGrp="1"/>
          </p:cNvSpPr>
          <p:nvPr>
            <p:ph idx="1"/>
          </p:nvPr>
        </p:nvSpPr>
        <p:spPr>
          <a:xfrm>
            <a:off x="304800" y="1981200"/>
            <a:ext cx="5334000" cy="4983163"/>
          </a:xfrm>
        </p:spPr>
        <p:txBody>
          <a:bodyPr>
            <a:normAutofit/>
          </a:bodyPr>
          <a:lstStyle/>
          <a:p>
            <a:pPr lvl="0"/>
            <a:r>
              <a:rPr lang="en-US" sz="2000" dirty="0"/>
              <a:t>Budget</a:t>
            </a:r>
          </a:p>
          <a:p>
            <a:pPr lvl="0"/>
            <a:r>
              <a:rPr lang="en-US" sz="2000" dirty="0"/>
              <a:t>Savings</a:t>
            </a:r>
          </a:p>
          <a:p>
            <a:pPr lvl="0"/>
            <a:r>
              <a:rPr lang="en-US" sz="2000" dirty="0"/>
              <a:t>Needs</a:t>
            </a:r>
          </a:p>
          <a:p>
            <a:r>
              <a:rPr lang="en-US" sz="2000" dirty="0"/>
              <a:t>Wants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312928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Spend: Key Ideas</a:t>
            </a:r>
          </a:p>
        </p:txBody>
      </p:sp>
      <p:sp>
        <p:nvSpPr>
          <p:cNvPr id="3" name="Content Placeholder 2"/>
          <p:cNvSpPr>
            <a:spLocks noGrp="1"/>
          </p:cNvSpPr>
          <p:nvPr>
            <p:ph idx="1"/>
          </p:nvPr>
        </p:nvSpPr>
        <p:spPr>
          <a:xfrm>
            <a:off x="457200" y="1905000"/>
            <a:ext cx="8229600" cy="4525963"/>
          </a:xfrm>
        </p:spPr>
        <p:txBody>
          <a:bodyPr>
            <a:normAutofit/>
          </a:bodyPr>
          <a:lstStyle/>
          <a:p>
            <a:pPr lvl="0"/>
            <a:r>
              <a:rPr lang="en-US" sz="1800" dirty="0"/>
              <a:t>We spend money to get something we need.</a:t>
            </a:r>
            <a:br>
              <a:rPr lang="en-US" sz="1800" dirty="0"/>
            </a:br>
            <a:endParaRPr lang="en-US" sz="1800" dirty="0"/>
          </a:p>
          <a:p>
            <a:pPr lvl="0"/>
            <a:r>
              <a:rPr lang="en-US" sz="1800" dirty="0"/>
              <a:t>Before spending, it is important to determine if what we are purchasing is a need or a want and to consider how that purchase will impact our savings goals. </a:t>
            </a:r>
            <a:br>
              <a:rPr lang="en-US" sz="1800" dirty="0"/>
            </a:br>
            <a:endParaRPr lang="en-US" sz="1800" dirty="0"/>
          </a:p>
          <a:p>
            <a:r>
              <a:rPr lang="en-US" sz="1800" dirty="0"/>
              <a:t>Creating and sticking to a budget is an important part of the earn, spend, save, and donate cycle. A budget is a plan that helps us understand how much money we are earning, what we have to spend money on, and how much we will spend (including savings and donations).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420933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Autofit/>
          </a:bodyPr>
          <a:lstStyle/>
          <a:p>
            <a:r>
              <a:rPr lang="en-US" b="1" dirty="0"/>
              <a:t>Spend: Key Ideas</a:t>
            </a:r>
          </a:p>
        </p:txBody>
      </p:sp>
      <p:sp>
        <p:nvSpPr>
          <p:cNvPr id="3" name="Content Placeholder 2"/>
          <p:cNvSpPr>
            <a:spLocks noGrp="1"/>
          </p:cNvSpPr>
          <p:nvPr>
            <p:ph idx="1"/>
          </p:nvPr>
        </p:nvSpPr>
        <p:spPr>
          <a:xfrm>
            <a:off x="457200" y="1823255"/>
            <a:ext cx="8229600" cy="4525963"/>
          </a:xfrm>
        </p:spPr>
        <p:txBody>
          <a:bodyPr>
            <a:normAutofit/>
          </a:bodyPr>
          <a:lstStyle/>
          <a:p>
            <a:r>
              <a:rPr lang="en-US" sz="1800" dirty="0"/>
              <a:t>We can apply strategies to reduce the amount of money we spend, such as making lunch at home, filling reusable water bottles, looking for coupons or sales, making and sticking to shopping lists, and buying used items. </a:t>
            </a:r>
            <a:br>
              <a:rPr lang="en-US" sz="1800" dirty="0"/>
            </a:br>
            <a:endParaRPr lang="en-US" sz="1800" dirty="0"/>
          </a:p>
          <a:p>
            <a:pPr lvl="0"/>
            <a:r>
              <a:rPr lang="en-US" sz="1800" dirty="0"/>
              <a:t>Spending wisely takes effort and determination, but can have a positive impact on our financial health. </a:t>
            </a:r>
            <a:br>
              <a:rPr lang="en-US" sz="1800" dirty="0"/>
            </a:br>
            <a:endParaRPr lang="en-US" sz="1800" dirty="0"/>
          </a:p>
          <a:p>
            <a:pPr lvl="0"/>
            <a:r>
              <a:rPr lang="en-US" sz="1800" dirty="0"/>
              <a:t>Skills involved in spending money wisely include patience, delayed gratification, stopping to think, focus, self-control, and research.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272318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About Cha-Ching</a:t>
            </a:r>
            <a:endParaRPr lang="en-US" sz="3800" b="1" dirty="0"/>
          </a:p>
        </p:txBody>
      </p:sp>
      <p:sp>
        <p:nvSpPr>
          <p:cNvPr id="3" name="Content Placeholder 2"/>
          <p:cNvSpPr>
            <a:spLocks noGrp="1"/>
          </p:cNvSpPr>
          <p:nvPr>
            <p:ph idx="1"/>
          </p:nvPr>
        </p:nvSpPr>
        <p:spPr>
          <a:xfrm>
            <a:off x="457200" y="1722437"/>
            <a:ext cx="8229600" cy="4525963"/>
          </a:xfrm>
        </p:spPr>
        <p:txBody>
          <a:bodyPr>
            <a:normAutofit fontScale="70000" lnSpcReduction="20000"/>
          </a:bodyPr>
          <a:lstStyle/>
          <a:p>
            <a:pPr marL="0" indent="0">
              <a:buNone/>
            </a:pPr>
            <a:r>
              <a:rPr lang="en-US" sz="2800" dirty="0"/>
              <a:t>Discovery Education and Jackson Charitable Foundation are proud to present Cha-Ching Money Smart Kids! This partnership amplifies this engaging and fun financial literacy program, extending its impact to schools and homes across America. </a:t>
            </a:r>
          </a:p>
          <a:p>
            <a:pPr marL="0" indent="0">
              <a:buNone/>
            </a:pPr>
            <a:endParaRPr lang="en-US" sz="2800" dirty="0"/>
          </a:p>
          <a:p>
            <a:pPr marL="0" indent="0">
              <a:buNone/>
            </a:pPr>
            <a:r>
              <a:rPr lang="en-US" sz="2800" dirty="0"/>
              <a:t>Join the Cha-Ching band as they prepare kids grades K-6 with the knowledge, tools and practice they need to make informed decisions to reach their goals and dreams.</a:t>
            </a:r>
            <a:br>
              <a:rPr lang="en-US" sz="2800" dirty="0"/>
            </a:br>
            <a:endParaRPr lang="en-US" sz="2800" dirty="0"/>
          </a:p>
          <a:p>
            <a:pPr marL="0" lvl="0" indent="0">
              <a:buNone/>
            </a:pPr>
            <a:r>
              <a:rPr lang="en-US" sz="2800" dirty="0"/>
              <a:t>Developed in partnership with Jackson Charitable Foundation and children’s education expert, Dr. Alice Wilder, the storylines have been written around the four key concepts of money: Earn, Save, Spend, and Donate. </a:t>
            </a:r>
          </a:p>
          <a:p>
            <a:pPr marL="0" lvl="0" indent="0">
              <a:buNone/>
            </a:pPr>
            <a:endParaRPr lang="en-US" sz="2800" dirty="0"/>
          </a:p>
          <a:p>
            <a:pPr marL="0" lvl="0" indent="0">
              <a:buNone/>
            </a:pPr>
            <a:r>
              <a:rPr lang="en-US" sz="2800" dirty="0"/>
              <a:t>Children mostly only see spend, but it also needs to be understood that Earn, Save, Spend, Donate is a cycle of money and they are choices that have to be made every day, throughout life. </a:t>
            </a:r>
          </a:p>
          <a:p>
            <a:pPr lvl="0"/>
            <a:endParaRPr lang="en-US" sz="2800" dirty="0"/>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90003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221584"/>
            <a:ext cx="7162800" cy="1143000"/>
          </a:xfrm>
        </p:spPr>
        <p:txBody>
          <a:bodyPr>
            <a:normAutofit/>
          </a:bodyPr>
          <a:lstStyle/>
          <a:p>
            <a:r>
              <a:rPr lang="en-US" b="1" dirty="0"/>
              <a:t>Spend: Prior Knowledge</a:t>
            </a:r>
          </a:p>
        </p:txBody>
      </p:sp>
      <p:sp>
        <p:nvSpPr>
          <p:cNvPr id="3" name="Content Placeholder 2"/>
          <p:cNvSpPr>
            <a:spLocks noGrp="1"/>
          </p:cNvSpPr>
          <p:nvPr>
            <p:ph idx="1"/>
          </p:nvPr>
        </p:nvSpPr>
        <p:spPr>
          <a:xfrm>
            <a:off x="457200" y="1981200"/>
            <a:ext cx="8229600" cy="4525963"/>
          </a:xfrm>
        </p:spPr>
        <p:txBody>
          <a:bodyPr>
            <a:normAutofit/>
          </a:bodyPr>
          <a:lstStyle/>
          <a:p>
            <a:pPr>
              <a:spcBef>
                <a:spcPts val="0"/>
              </a:spcBef>
            </a:pPr>
            <a:r>
              <a:rPr lang="en-US" sz="1800" dirty="0"/>
              <a:t>Kids know money purchases fun things. They often do not know that money is also spent on bills and on purchasing essential (non-fun) things we need.</a:t>
            </a:r>
            <a:br>
              <a:rPr lang="en-US" sz="1800" dirty="0"/>
            </a:br>
            <a:endParaRPr lang="en-US" sz="1800" dirty="0"/>
          </a:p>
          <a:p>
            <a:pPr>
              <a:spcBef>
                <a:spcPts val="0"/>
              </a:spcBef>
            </a:pPr>
            <a:r>
              <a:rPr lang="en-US" sz="1800" dirty="0"/>
              <a:t>Kids know that adults sometimes say no when they want to spend money, but they may not know why.</a:t>
            </a:r>
            <a:br>
              <a:rPr lang="en-US" sz="1800" dirty="0"/>
            </a:br>
            <a:endParaRPr lang="en-US" sz="1800" dirty="0"/>
          </a:p>
          <a:p>
            <a:pPr>
              <a:spcBef>
                <a:spcPts val="0"/>
              </a:spcBef>
            </a:pPr>
            <a:r>
              <a:rPr lang="en-US" sz="1800" dirty="0"/>
              <a:t>Kids know that we need money to pay for things at stores, but often do not realize the value of the money they are spending.</a:t>
            </a:r>
            <a:br>
              <a:rPr lang="en-US" sz="1800" dirty="0"/>
            </a:br>
            <a:endParaRPr lang="en-US" sz="1800" dirty="0"/>
          </a:p>
          <a:p>
            <a:pPr>
              <a:spcBef>
                <a:spcPts val="0"/>
              </a:spcBef>
            </a:pPr>
            <a:r>
              <a:rPr lang="en-US" sz="1800" dirty="0"/>
              <a:t>Kids know that items have price tags, but may not know how to compare prices.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63130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09709"/>
            <a:ext cx="7162800" cy="1143000"/>
          </a:xfrm>
        </p:spPr>
        <p:txBody>
          <a:bodyPr>
            <a:noAutofit/>
          </a:bodyPr>
          <a:lstStyle/>
          <a:p>
            <a:r>
              <a:rPr lang="en-US" b="1" dirty="0"/>
              <a:t>Spend: </a:t>
            </a:r>
            <a:br>
              <a:rPr lang="en-US" b="1" dirty="0"/>
            </a:br>
            <a:r>
              <a:rPr lang="en-US" b="1" dirty="0"/>
              <a:t>Common Misconceptions</a:t>
            </a:r>
          </a:p>
        </p:txBody>
      </p:sp>
      <p:sp>
        <p:nvSpPr>
          <p:cNvPr id="3" name="Content Placeholder 2"/>
          <p:cNvSpPr>
            <a:spLocks noGrp="1"/>
          </p:cNvSpPr>
          <p:nvPr>
            <p:ph idx="1"/>
          </p:nvPr>
        </p:nvSpPr>
        <p:spPr>
          <a:xfrm>
            <a:off x="457200" y="2103437"/>
            <a:ext cx="8229600" cy="4754563"/>
          </a:xfrm>
        </p:spPr>
        <p:txBody>
          <a:bodyPr>
            <a:normAutofit/>
          </a:bodyPr>
          <a:lstStyle/>
          <a:p>
            <a:r>
              <a:rPr lang="en-US" sz="1800" dirty="0"/>
              <a:t>Kids often think everything costs the same. They may not fully understand the difference between spending $10 and $100.</a:t>
            </a:r>
          </a:p>
          <a:p>
            <a:pPr lvl="1"/>
            <a:r>
              <a:rPr lang="en-US" sz="1800" b="1" dirty="0"/>
              <a:t>Reality:</a:t>
            </a:r>
            <a:r>
              <a:rPr lang="en-US" sz="1800" dirty="0"/>
              <a:t> There is wide disparity in the cost of things. Small things often cost a lot of money. Large things often cost a little bit of money. Things have different values.</a:t>
            </a:r>
            <a:br>
              <a:rPr lang="en-US" sz="1800" dirty="0"/>
            </a:br>
            <a:endParaRPr lang="en-US" sz="1800" dirty="0"/>
          </a:p>
          <a:p>
            <a:pPr marL="342900" lvl="1" indent="-342900">
              <a:buFont typeface="Arial" panose="020B0604020202020204" pitchFamily="34" charset="0"/>
              <a:buChar char="•"/>
            </a:pPr>
            <a:r>
              <a:rPr lang="en-US" sz="1800" dirty="0"/>
              <a:t>Most kids do not understand the concept of financial priorities and are unaware of the real cost of necessities like food, clothing, utilities, transportation, and shelter. They often think money is unlimited.</a:t>
            </a:r>
          </a:p>
          <a:p>
            <a:pPr marL="742950" lvl="2" indent="-342900"/>
            <a:r>
              <a:rPr lang="en-US" sz="1800" b="1" dirty="0"/>
              <a:t>Reality: </a:t>
            </a:r>
            <a:r>
              <a:rPr lang="en-US" sz="1800" dirty="0"/>
              <a:t>The income we make goes to pay household bills and other necessities in addition to games, toys, and family trips and  activities.</a:t>
            </a:r>
            <a:endParaRPr lang="en-US" sz="1800" b="1" dirty="0"/>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4110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Spend Episodes </a:t>
            </a:r>
          </a:p>
        </p:txBody>
      </p:sp>
      <p:sp>
        <p:nvSpPr>
          <p:cNvPr id="3" name="Content Placeholder 2"/>
          <p:cNvSpPr>
            <a:spLocks noGrp="1"/>
          </p:cNvSpPr>
          <p:nvPr>
            <p:ph idx="1"/>
          </p:nvPr>
        </p:nvSpPr>
        <p:spPr>
          <a:xfrm>
            <a:off x="457200" y="2133600"/>
            <a:ext cx="8229600" cy="4525963"/>
          </a:xfrm>
        </p:spPr>
        <p:txBody>
          <a:bodyPr>
            <a:normAutofit/>
          </a:bodyPr>
          <a:lstStyle/>
          <a:p>
            <a:pPr lvl="0"/>
            <a:r>
              <a:rPr lang="en-US" sz="2000" dirty="0"/>
              <a:t>Earn, Save, Spend &amp; Donate</a:t>
            </a:r>
          </a:p>
          <a:p>
            <a:pPr lvl="0"/>
            <a:r>
              <a:rPr lang="en-US" sz="2000" dirty="0"/>
              <a:t>Spend Your Money Wisely My Friend </a:t>
            </a:r>
          </a:p>
          <a:p>
            <a:pPr lvl="0"/>
            <a:r>
              <a:rPr lang="en-US" sz="2000" dirty="0"/>
              <a:t>Please Little Spender Think</a:t>
            </a:r>
          </a:p>
          <a:p>
            <a:pPr lvl="0"/>
            <a:r>
              <a:rPr lang="en-US" sz="2000" dirty="0"/>
              <a:t>When You Get Money</a:t>
            </a:r>
          </a:p>
          <a:p>
            <a:pPr lvl="0"/>
            <a:r>
              <a:rPr lang="en-US" sz="2000" dirty="0"/>
              <a:t>Big, Big Waste of Money</a:t>
            </a:r>
          </a:p>
          <a:p>
            <a:pPr lvl="0"/>
            <a:r>
              <a:rPr lang="en-US" sz="2000" dirty="0"/>
              <a:t>So Yesterday</a:t>
            </a:r>
          </a:p>
          <a:p>
            <a:r>
              <a:rPr lang="en-US" sz="2000" dirty="0"/>
              <a:t>Cha-Cha-Choices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80700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b="1" dirty="0"/>
              <a:t>Spend Standards </a:t>
            </a:r>
          </a:p>
        </p:txBody>
      </p:sp>
      <p:graphicFrame>
        <p:nvGraphicFramePr>
          <p:cNvPr id="6" name="Table 5"/>
          <p:cNvGraphicFramePr>
            <a:graphicFrameLocks noGrp="1"/>
          </p:cNvGraphicFramePr>
          <p:nvPr>
            <p:extLst>
              <p:ext uri="{D42A27DB-BD31-4B8C-83A1-F6EECF244321}">
                <p14:modId xmlns:p14="http://schemas.microsoft.com/office/powerpoint/2010/main" val="2338998486"/>
              </p:ext>
            </p:extLst>
          </p:nvPr>
        </p:nvGraphicFramePr>
        <p:xfrm>
          <a:off x="228600" y="1219201"/>
          <a:ext cx="8610600" cy="3712115"/>
        </p:xfrm>
        <a:graphic>
          <a:graphicData uri="http://schemas.openxmlformats.org/drawingml/2006/table">
            <a:tbl>
              <a:tblPr firstRow="1" bandRow="1">
                <a:tableStyleId>{5C22544A-7EE6-4342-B048-85BDC9FD1C3A}</a:tableStyleId>
              </a:tblPr>
              <a:tblGrid>
                <a:gridCol w="1041400">
                  <a:extLst>
                    <a:ext uri="{9D8B030D-6E8A-4147-A177-3AD203B41FA5}">
                      <a16:colId xmlns:a16="http://schemas.microsoft.com/office/drawing/2014/main" val="838401922"/>
                    </a:ext>
                  </a:extLst>
                </a:gridCol>
                <a:gridCol w="7569200">
                  <a:extLst>
                    <a:ext uri="{9D8B030D-6E8A-4147-A177-3AD203B41FA5}">
                      <a16:colId xmlns:a16="http://schemas.microsoft.com/office/drawing/2014/main" val="1360455836"/>
                    </a:ext>
                  </a:extLst>
                </a:gridCol>
              </a:tblGrid>
              <a:tr h="706379">
                <a:tc rowSpan="4">
                  <a:txBody>
                    <a:bodyPr/>
                    <a:lstStyle/>
                    <a:p>
                      <a:r>
                        <a:rPr lang="en-US" sz="1100" b="1" kern="1200" dirty="0">
                          <a:solidFill>
                            <a:schemeClr val="tx1"/>
                          </a:solidFill>
                          <a:effectLst/>
                          <a:latin typeface="+mn-lt"/>
                          <a:ea typeface="+mn-ea"/>
                          <a:cs typeface="+mn-cs"/>
                        </a:rPr>
                        <a:t>National Standards </a:t>
                      </a:r>
                    </a:p>
                    <a:p>
                      <a:r>
                        <a:rPr lang="en-US" sz="1100" b="1" kern="1200" dirty="0">
                          <a:solidFill>
                            <a:schemeClr val="tx1"/>
                          </a:solidFill>
                          <a:effectLst/>
                          <a:latin typeface="+mn-lt"/>
                          <a:ea typeface="+mn-ea"/>
                          <a:cs typeface="+mn-cs"/>
                        </a:rPr>
                        <a:t>for Financial Literacy</a:t>
                      </a:r>
                      <a:endParaRPr lang="en-US" sz="11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2: Buying Goods and Services</a:t>
                      </a:r>
                      <a:endParaRPr lang="en-US" sz="1100"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dirty="0">
                          <a:solidFill>
                            <a:srgbClr val="000000"/>
                          </a:solidFill>
                          <a:effectLst/>
                          <a:latin typeface="+mn-lt"/>
                          <a:ea typeface="Georgia" panose="02040502050405020303" pitchFamily="18" charset="0"/>
                          <a:cs typeface="Times New Roman" panose="02020603050405020304" pitchFamily="18" charset="0"/>
                        </a:rPr>
                        <a:t>People cannot buy or make all the goods and services they want; as a result, people choose to buy some goods and services and not buy others. People can improve their economic well- being by making informed spending decisions, which entails collecting information, planning, and budgeting.</a:t>
                      </a:r>
                      <a:endParaRPr lang="en-US" sz="1100" dirty="0">
                        <a:solidFill>
                          <a:srgbClr val="000000"/>
                        </a:solidFill>
                        <a:effectLst/>
                        <a:latin typeface="+mn-lt"/>
                        <a:ea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762314"/>
                  </a:ext>
                </a:extLst>
              </a:tr>
              <a:tr h="41594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Georgia" panose="02040502050405020303" pitchFamily="18" charset="0"/>
                          <a:cs typeface="Times New Roman" panose="02020603050405020304" pitchFamily="18" charset="0"/>
                        </a:rPr>
                        <a:t>2.4.7: Planning for spending can help people make informed choices. A budget is a plan for spending, saving, and managing income. </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6962869"/>
                  </a:ext>
                </a:extLst>
              </a:tr>
              <a:tr h="73588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3: Saving</a:t>
                      </a:r>
                      <a:endParaRPr lang="en-US" sz="11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Saving is the part of income that people choose to set aside for future uses. People save for different reasons during the course of their lives. People make different choices about how they save and how much they save. Time, interest rates, and inflation affect the value of savings. </a:t>
                      </a:r>
                      <a:endParaRPr lang="en-US" sz="1100" b="1"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856322"/>
                  </a:ext>
                </a:extLst>
              </a:tr>
              <a:tr h="41594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kern="1200" dirty="0">
                          <a:solidFill>
                            <a:schemeClr val="dk1"/>
                          </a:solidFill>
                          <a:effectLst/>
                          <a:latin typeface="+mn-lt"/>
                          <a:ea typeface="+mn-ea"/>
                          <a:cs typeface="+mn-cs"/>
                        </a:rPr>
                        <a:t>3.4.6. When people deposit money into a bank (or other financial institution), the bank may pay them interest. Banks attract savings by paying interest. People also deposit money into banks because banks are safe places to keep their savings. </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420560"/>
                  </a:ext>
                </a:extLst>
              </a:tr>
              <a:tr h="926243">
                <a:tc>
                  <a:txBody>
                    <a:bodyPr/>
                    <a:lstStyle/>
                    <a:p>
                      <a:r>
                        <a:rPr lang="en-US" sz="1100" b="1" kern="1200" dirty="0">
                          <a:solidFill>
                            <a:schemeClr val="dk1"/>
                          </a:solidFill>
                          <a:effectLst/>
                          <a:latin typeface="+mn-lt"/>
                          <a:ea typeface="+mn-ea"/>
                          <a:cs typeface="+mn-cs"/>
                        </a:rPr>
                        <a:t>C3 Framework for Social Studies State Standards</a:t>
                      </a:r>
                      <a:endParaRPr lang="en-US"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Economics: </a:t>
                      </a:r>
                      <a:r>
                        <a:rPr lang="en-US" sz="1100" b="1" dirty="0">
                          <a:solidFill>
                            <a:srgbClr val="000000"/>
                          </a:solidFill>
                          <a:effectLst/>
                          <a:latin typeface="+mn-lt"/>
                          <a:ea typeface="Arial" panose="020B0604020202020204" pitchFamily="34" charset="0"/>
                          <a:cs typeface="Times New Roman" panose="02020603050405020304" pitchFamily="18" charset="0"/>
                        </a:rPr>
                        <a:t>Economic Decision Making</a:t>
                      </a:r>
                      <a:endParaRPr lang="en-US" sz="1100" dirty="0">
                        <a:solidFill>
                          <a:srgbClr val="000000"/>
                        </a:solidFill>
                        <a:effectLst/>
                        <a:latin typeface="+mn-lt"/>
                        <a:ea typeface="Arial" panose="020B0604020202020204" pitchFamily="34" charset="0"/>
                      </a:endParaRPr>
                    </a:p>
                    <a:p>
                      <a:pPr marL="0" marR="0">
                        <a:lnSpc>
                          <a:spcPts val="1400"/>
                        </a:lnSpc>
                        <a:spcBef>
                          <a:spcPts val="0"/>
                        </a:spcBef>
                        <a:spcAft>
                          <a:spcPts val="0"/>
                        </a:spcAft>
                      </a:pPr>
                      <a:r>
                        <a:rPr lang="en-US" sz="1100" b="1" dirty="0">
                          <a:solidFill>
                            <a:srgbClr val="000000"/>
                          </a:solidFill>
                          <a:effectLst/>
                          <a:latin typeface="+mn-lt"/>
                          <a:ea typeface="Arial" panose="020B0604020202020204" pitchFamily="34" charset="0"/>
                          <a:cs typeface="Times New Roman" panose="02020603050405020304" pitchFamily="18" charset="0"/>
                        </a:rPr>
                        <a:t>D2.Eco.1.3-5. </a:t>
                      </a:r>
                      <a:r>
                        <a:rPr lang="en-US" sz="1100" dirty="0">
                          <a:solidFill>
                            <a:srgbClr val="000000"/>
                          </a:solidFill>
                          <a:effectLst/>
                          <a:latin typeface="+mn-lt"/>
                          <a:ea typeface="Arial" panose="020B0604020202020204" pitchFamily="34" charset="0"/>
                          <a:cs typeface="Times New Roman" panose="02020603050405020304" pitchFamily="18" charset="0"/>
                        </a:rPr>
                        <a:t>Compare the benefits and costs of individual choices. </a:t>
                      </a:r>
                      <a:endParaRPr lang="en-US" sz="1100" dirty="0">
                        <a:solidFill>
                          <a:srgbClr val="000000"/>
                        </a:solidFill>
                        <a:effectLst/>
                        <a:latin typeface="+mn-lt"/>
                        <a:ea typeface="Arial" panose="020B0604020202020204" pitchFamily="34" charset="0"/>
                      </a:endParaRPr>
                    </a:p>
                    <a:p>
                      <a:pPr marL="0" marR="0">
                        <a:lnSpc>
                          <a:spcPts val="1400"/>
                        </a:lnSpc>
                        <a:spcBef>
                          <a:spcPts val="0"/>
                        </a:spcBef>
                        <a:spcAft>
                          <a:spcPts val="0"/>
                        </a:spcAft>
                      </a:pPr>
                      <a:r>
                        <a:rPr lang="en-US" sz="1100" b="1" dirty="0">
                          <a:solidFill>
                            <a:srgbClr val="000000"/>
                          </a:solidFill>
                          <a:effectLst/>
                          <a:latin typeface="+mn-lt"/>
                          <a:ea typeface="Arial" panose="020B0604020202020204" pitchFamily="34" charset="0"/>
                          <a:cs typeface="Times New Roman" panose="02020603050405020304" pitchFamily="18" charset="0"/>
                        </a:rPr>
                        <a:t>D2.Eco.2.K-2. </a:t>
                      </a:r>
                      <a:r>
                        <a:rPr lang="en-US" sz="1100" dirty="0">
                          <a:solidFill>
                            <a:srgbClr val="000000"/>
                          </a:solidFill>
                          <a:effectLst/>
                          <a:latin typeface="+mn-lt"/>
                          <a:ea typeface="Arial" panose="020B0604020202020204" pitchFamily="34" charset="0"/>
                          <a:cs typeface="Times New Roman" panose="02020603050405020304" pitchFamily="18" charset="0"/>
                        </a:rPr>
                        <a:t>Identify the benefits and costs of making various personal decisions. </a:t>
                      </a:r>
                      <a:endParaRPr lang="en-US" sz="1100"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Arial" panose="020B0604020202020204" pitchFamily="34" charset="0"/>
                          <a:cs typeface="Times New Roman" panose="02020603050405020304" pitchFamily="18" charset="0"/>
                        </a:rPr>
                        <a:t>D2.Eco.2.3-5. </a:t>
                      </a:r>
                      <a:r>
                        <a:rPr lang="en-US" sz="1100" dirty="0">
                          <a:solidFill>
                            <a:srgbClr val="000000"/>
                          </a:solidFill>
                          <a:effectLst/>
                          <a:latin typeface="+mn-lt"/>
                          <a:ea typeface="Arial" panose="020B0604020202020204" pitchFamily="34" charset="0"/>
                          <a:cs typeface="Times New Roman" panose="02020603050405020304" pitchFamily="18" charset="0"/>
                        </a:rPr>
                        <a:t>Identify positive and negative incentives that influence the decisions people make.</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620417"/>
                  </a:ext>
                </a:extLst>
              </a:tr>
            </a:tbl>
          </a:graphicData>
        </a:graphic>
      </p:graphicFrame>
    </p:spTree>
    <p:extLst>
      <p:ext uri="{BB962C8B-B14F-4D97-AF65-F5344CB8AC3E}">
        <p14:creationId xmlns:p14="http://schemas.microsoft.com/office/powerpoint/2010/main" val="26753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Activity Structure</a:t>
            </a:r>
            <a:endParaRPr lang="en-US" sz="3800" b="1" dirty="0"/>
          </a:p>
        </p:txBody>
      </p:sp>
      <p:sp>
        <p:nvSpPr>
          <p:cNvPr id="3" name="Content Placeholder 2"/>
          <p:cNvSpPr>
            <a:spLocks noGrp="1"/>
          </p:cNvSpPr>
          <p:nvPr>
            <p:ph idx="1"/>
          </p:nvPr>
        </p:nvSpPr>
        <p:spPr>
          <a:xfrm>
            <a:off x="457200" y="1752600"/>
            <a:ext cx="8229600" cy="4525963"/>
          </a:xfrm>
        </p:spPr>
        <p:txBody>
          <a:bodyPr>
            <a:normAutofit/>
          </a:bodyPr>
          <a:lstStyle/>
          <a:p>
            <a:pPr lvl="0"/>
            <a:r>
              <a:rPr lang="en-US" sz="1800" b="1" dirty="0"/>
              <a:t>ACTIVITY DURATION: </a:t>
            </a:r>
            <a:r>
              <a:rPr lang="en-US" sz="1800" dirty="0"/>
              <a:t>Each activity is designed to take approximately 45 minutes.  If time is limited, activities may be broken into smaller chunks and taught throughout the day or week. </a:t>
            </a:r>
          </a:p>
          <a:p>
            <a:pPr lvl="0"/>
            <a:r>
              <a:rPr lang="en-US" sz="1800" b="1" dirty="0"/>
              <a:t>KID QUESTIONS: </a:t>
            </a:r>
            <a:r>
              <a:rPr lang="en-US" sz="1800" dirty="0"/>
              <a:t>Each video was designed to answer a specific questions kids commonly ask about money and topics related to money.  </a:t>
            </a:r>
          </a:p>
          <a:p>
            <a:pPr lvl="0"/>
            <a:r>
              <a:rPr lang="en-US" sz="1800" b="1" dirty="0"/>
              <a:t>REVIEW: </a:t>
            </a:r>
            <a:r>
              <a:rPr lang="en-US" sz="1800" dirty="0"/>
              <a:t>Although it is not spelled out in the activities, it is important at the beginning of each new activity to allow students to reflect on and share previous learning. This will help them connect new information to what they have already learned.</a:t>
            </a:r>
          </a:p>
          <a:p>
            <a:r>
              <a:rPr lang="en-US" sz="1800" b="1" dirty="0"/>
              <a:t>CLASS GROUPING: </a:t>
            </a:r>
            <a:r>
              <a:rPr lang="en-US" sz="1800" dirty="0"/>
              <a:t>Throughout each activity, students work individually, in small groups, and as a whole class.  Before each activity, decide how you will determine grouping.</a:t>
            </a:r>
          </a:p>
          <a:p>
            <a:r>
              <a:rPr lang="en-US" sz="1800" b="1" dirty="0"/>
              <a:t>VOCABULARY WALL: </a:t>
            </a:r>
            <a:r>
              <a:rPr lang="en-US" sz="1800" dirty="0"/>
              <a:t>Create a place in your classroom to post vocabulary words from each activity. Encourage students to explain meanings in their own words and ask them to demonstrate their understanding throughout the activities.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34816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Autofit/>
          </a:bodyPr>
          <a:lstStyle/>
          <a:p>
            <a:r>
              <a:rPr lang="en-US" b="1" dirty="0"/>
              <a:t>Save: Kid Questions</a:t>
            </a:r>
          </a:p>
        </p:txBody>
      </p:sp>
      <p:sp>
        <p:nvSpPr>
          <p:cNvPr id="3" name="Content Placeholder 2"/>
          <p:cNvSpPr>
            <a:spLocks noGrp="1"/>
          </p:cNvSpPr>
          <p:nvPr>
            <p:ph idx="1"/>
          </p:nvPr>
        </p:nvSpPr>
        <p:spPr>
          <a:xfrm>
            <a:off x="457200" y="1981200"/>
            <a:ext cx="8229600" cy="4525963"/>
          </a:xfrm>
        </p:spPr>
        <p:txBody>
          <a:bodyPr>
            <a:noAutofit/>
          </a:bodyPr>
          <a:lstStyle/>
          <a:p>
            <a:pPr lvl="0"/>
            <a:r>
              <a:rPr lang="en-US" sz="1800" dirty="0"/>
              <a:t>How do I get something I want in the short-term?</a:t>
            </a:r>
            <a:br>
              <a:rPr lang="en-US" sz="1800" dirty="0"/>
            </a:br>
            <a:endParaRPr lang="en-US" sz="1800" dirty="0"/>
          </a:p>
          <a:p>
            <a:pPr lvl="0"/>
            <a:r>
              <a:rPr lang="en-US" sz="1800" dirty="0"/>
              <a:t>How do I get something I want in the long-term?</a:t>
            </a:r>
            <a:br>
              <a:rPr lang="en-US" sz="1800" dirty="0"/>
            </a:br>
            <a:endParaRPr lang="en-US" sz="1800" dirty="0"/>
          </a:p>
          <a:p>
            <a:pPr lvl="0"/>
            <a:r>
              <a:rPr lang="en-US" sz="1800" dirty="0"/>
              <a:t>What will I do if something unexpected happens and I need money?</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89431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99857"/>
            <a:ext cx="7162800" cy="1143000"/>
          </a:xfrm>
        </p:spPr>
        <p:txBody>
          <a:bodyPr>
            <a:noAutofit/>
          </a:bodyPr>
          <a:lstStyle/>
          <a:p>
            <a:r>
              <a:rPr lang="en-US" b="1" dirty="0"/>
              <a:t>Save: Learning Objectives</a:t>
            </a:r>
          </a:p>
        </p:txBody>
      </p:sp>
      <p:sp>
        <p:nvSpPr>
          <p:cNvPr id="3" name="Content Placeholder 2"/>
          <p:cNvSpPr>
            <a:spLocks noGrp="1"/>
          </p:cNvSpPr>
          <p:nvPr>
            <p:ph idx="1"/>
          </p:nvPr>
        </p:nvSpPr>
        <p:spPr>
          <a:xfrm>
            <a:off x="457200" y="1905000"/>
            <a:ext cx="8229600" cy="4525963"/>
          </a:xfrm>
        </p:spPr>
        <p:txBody>
          <a:bodyPr>
            <a:normAutofit/>
          </a:bodyPr>
          <a:lstStyle/>
          <a:p>
            <a:pPr marL="0" lvl="0" indent="0">
              <a:spcBef>
                <a:spcPts val="0"/>
              </a:spcBef>
              <a:buNone/>
            </a:pPr>
            <a:r>
              <a:rPr lang="en-US" sz="1800" dirty="0"/>
              <a:t>Students will:</a:t>
            </a:r>
          </a:p>
          <a:p>
            <a:pPr lvl="0">
              <a:spcBef>
                <a:spcPts val="0"/>
              </a:spcBef>
            </a:pPr>
            <a:r>
              <a:rPr lang="en-US" sz="1800" dirty="0"/>
              <a:t>Describe personal experiences with earning, saving, spending, and donating money</a:t>
            </a:r>
            <a:br>
              <a:rPr lang="en-US" sz="1800" dirty="0"/>
            </a:br>
            <a:endParaRPr lang="en-US" sz="1800" dirty="0"/>
          </a:p>
          <a:p>
            <a:pPr lvl="0">
              <a:spcBef>
                <a:spcPts val="0"/>
              </a:spcBef>
            </a:pPr>
            <a:r>
              <a:rPr lang="en-US" sz="1800" dirty="0"/>
              <a:t>Establish a goal for saving for something they wish to purchase</a:t>
            </a:r>
            <a:br>
              <a:rPr lang="en-US" sz="1800" dirty="0"/>
            </a:br>
            <a:endParaRPr lang="en-US" sz="1800" dirty="0"/>
          </a:p>
          <a:p>
            <a:pPr lvl="0">
              <a:spcBef>
                <a:spcPts val="0"/>
              </a:spcBef>
            </a:pPr>
            <a:r>
              <a:rPr lang="en-US" sz="1800" dirty="0"/>
              <a:t>Create a personal plan for saving for their spending goal</a:t>
            </a:r>
            <a:br>
              <a:rPr lang="en-US" sz="1800" dirty="0"/>
            </a:br>
            <a:endParaRPr lang="en-US" sz="1800" dirty="0"/>
          </a:p>
          <a:p>
            <a:pPr lvl="0">
              <a:spcBef>
                <a:spcPts val="0"/>
              </a:spcBef>
            </a:pPr>
            <a:r>
              <a:rPr lang="en-US" sz="1800" dirty="0"/>
              <a:t>Analyze potential benefits and challenges of saving money</a:t>
            </a:r>
            <a:br>
              <a:rPr lang="en-US" sz="1800" dirty="0"/>
            </a:br>
            <a:endParaRPr lang="en-US" sz="1800" dirty="0"/>
          </a:p>
          <a:p>
            <a:pPr lvl="0">
              <a:spcBef>
                <a:spcPts val="0"/>
              </a:spcBef>
            </a:pPr>
            <a:r>
              <a:rPr lang="en-US" sz="1800" dirty="0"/>
              <a:t>Explain why it is important to have a financial “back-up plan”</a:t>
            </a:r>
            <a:br>
              <a:rPr lang="en-US" sz="1800" dirty="0"/>
            </a:br>
            <a:endParaRPr lang="en-US" sz="1800" dirty="0"/>
          </a:p>
          <a:p>
            <a:pPr lvl="0">
              <a:spcBef>
                <a:spcPts val="0"/>
              </a:spcBef>
            </a:pPr>
            <a:r>
              <a:rPr lang="en-US" sz="1800" dirty="0"/>
              <a:t>Relate personal experiences with unexpected situations or events and their resolution</a:t>
            </a:r>
            <a:br>
              <a:rPr lang="en-US" sz="1800" dirty="0"/>
            </a:br>
            <a:endParaRPr lang="en-US" sz="1800" dirty="0"/>
          </a:p>
          <a:p>
            <a:pPr>
              <a:spcBef>
                <a:spcPts val="0"/>
              </a:spcBef>
            </a:pPr>
            <a:r>
              <a:rPr lang="en-US" sz="1800" dirty="0"/>
              <a:t>Brainstorm situations that might require the use of “just in case” funds</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228820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Autofit/>
          </a:bodyPr>
          <a:lstStyle/>
          <a:p>
            <a:r>
              <a:rPr lang="en-US" b="1" dirty="0"/>
              <a:t>Save: Vocabulary</a:t>
            </a:r>
          </a:p>
        </p:txBody>
      </p:sp>
      <p:sp>
        <p:nvSpPr>
          <p:cNvPr id="3" name="Content Placeholder 2"/>
          <p:cNvSpPr>
            <a:spLocks noGrp="1"/>
          </p:cNvSpPr>
          <p:nvPr>
            <p:ph idx="1"/>
          </p:nvPr>
        </p:nvSpPr>
        <p:spPr>
          <a:xfrm>
            <a:off x="1714500" y="1981200"/>
            <a:ext cx="6477000" cy="4983163"/>
          </a:xfrm>
        </p:spPr>
        <p:txBody>
          <a:bodyPr numCol="2">
            <a:normAutofit/>
          </a:bodyPr>
          <a:lstStyle/>
          <a:p>
            <a:pPr lvl="0"/>
            <a:r>
              <a:rPr lang="en-US" sz="2000" dirty="0"/>
              <a:t>Save</a:t>
            </a:r>
          </a:p>
          <a:p>
            <a:pPr lvl="0"/>
            <a:r>
              <a:rPr lang="en-US" sz="2000" dirty="0"/>
              <a:t>Savings</a:t>
            </a:r>
          </a:p>
          <a:p>
            <a:pPr lvl="0"/>
            <a:r>
              <a:rPr lang="en-US" sz="2000" dirty="0"/>
              <a:t>Wants</a:t>
            </a:r>
          </a:p>
          <a:p>
            <a:pPr lvl="0"/>
            <a:r>
              <a:rPr lang="en-US" sz="2000" dirty="0"/>
              <a:t>Needs</a:t>
            </a:r>
          </a:p>
          <a:p>
            <a:pPr lvl="0"/>
            <a:r>
              <a:rPr lang="en-US" sz="2000" dirty="0"/>
              <a:t>Short-term goal</a:t>
            </a:r>
          </a:p>
          <a:p>
            <a:pPr lvl="0"/>
            <a:r>
              <a:rPr lang="en-US" sz="2000" dirty="0"/>
              <a:t>Long-term goal</a:t>
            </a:r>
          </a:p>
          <a:p>
            <a:pPr lvl="0"/>
            <a:endParaRPr lang="en-US" sz="2000" dirty="0"/>
          </a:p>
          <a:p>
            <a:pPr lvl="0"/>
            <a:endParaRPr lang="en-US" sz="2000" dirty="0"/>
          </a:p>
          <a:p>
            <a:pPr lvl="0"/>
            <a:endParaRPr lang="en-US" sz="2000" dirty="0"/>
          </a:p>
          <a:p>
            <a:pPr lvl="0"/>
            <a:endParaRPr lang="en-US" sz="2000" dirty="0"/>
          </a:p>
          <a:p>
            <a:pPr lvl="0"/>
            <a:endParaRPr lang="en-US" sz="2000" dirty="0"/>
          </a:p>
          <a:p>
            <a:pPr lvl="0"/>
            <a:endParaRPr lang="en-US" sz="2000" dirty="0"/>
          </a:p>
          <a:p>
            <a:pPr lvl="0"/>
            <a:endParaRPr lang="en-US" sz="2000" dirty="0"/>
          </a:p>
          <a:p>
            <a:pPr lvl="0"/>
            <a:r>
              <a:rPr lang="en-US" sz="2000" dirty="0"/>
              <a:t>Bank account</a:t>
            </a:r>
          </a:p>
          <a:p>
            <a:pPr lvl="0"/>
            <a:r>
              <a:rPr lang="en-US" sz="2000" dirty="0"/>
              <a:t>Interest</a:t>
            </a:r>
          </a:p>
          <a:p>
            <a:pPr lvl="0"/>
            <a:r>
              <a:rPr lang="en-US" sz="2000" dirty="0"/>
              <a:t>Profit </a:t>
            </a:r>
          </a:p>
          <a:p>
            <a:pPr lvl="0"/>
            <a:r>
              <a:rPr lang="en-US" sz="2000" dirty="0"/>
              <a:t>Back-up plan</a:t>
            </a:r>
          </a:p>
          <a:p>
            <a:r>
              <a:rPr lang="en-US" sz="2000" dirty="0"/>
              <a:t>Financial</a:t>
            </a:r>
          </a:p>
          <a:p>
            <a:r>
              <a:rPr lang="en-US" sz="2000" dirty="0"/>
              <a:t>Budget</a:t>
            </a:r>
          </a:p>
          <a:p>
            <a:pPr lvl="0"/>
            <a:endParaRPr lang="en-US" dirty="0"/>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74428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Autofit/>
          </a:bodyPr>
          <a:lstStyle/>
          <a:p>
            <a:r>
              <a:rPr lang="en-US" b="1" dirty="0"/>
              <a:t>Save: Key Ideas</a:t>
            </a:r>
          </a:p>
        </p:txBody>
      </p:sp>
      <p:sp>
        <p:nvSpPr>
          <p:cNvPr id="3" name="Content Placeholder 2"/>
          <p:cNvSpPr>
            <a:spLocks noGrp="1"/>
          </p:cNvSpPr>
          <p:nvPr>
            <p:ph idx="1"/>
          </p:nvPr>
        </p:nvSpPr>
        <p:spPr>
          <a:xfrm>
            <a:off x="457200" y="2057400"/>
            <a:ext cx="8229600" cy="4525963"/>
          </a:xfrm>
        </p:spPr>
        <p:txBody>
          <a:bodyPr>
            <a:normAutofit/>
          </a:bodyPr>
          <a:lstStyle/>
          <a:p>
            <a:pPr lvl="0"/>
            <a:r>
              <a:rPr lang="en-US" sz="1800" dirty="0"/>
              <a:t>When saving money, it is important to make a plan and stick to it as much as possible. </a:t>
            </a:r>
            <a:br>
              <a:rPr lang="en-US" sz="1800" dirty="0"/>
            </a:br>
            <a:endParaRPr lang="en-US" sz="1800" dirty="0"/>
          </a:p>
          <a:p>
            <a:pPr lvl="0"/>
            <a:r>
              <a:rPr lang="en-US" sz="1800" dirty="0"/>
              <a:t>Each time you earn some money, put some in your savings right away. </a:t>
            </a:r>
            <a:br>
              <a:rPr lang="en-US" sz="1800" dirty="0"/>
            </a:br>
            <a:endParaRPr lang="en-US" sz="1800" dirty="0"/>
          </a:p>
          <a:p>
            <a:pPr lvl="0"/>
            <a:r>
              <a:rPr lang="en-US" sz="1800" dirty="0"/>
              <a:t>The less money you spend, the quicker you can reach your savings goal. </a:t>
            </a:r>
            <a:br>
              <a:rPr lang="en-US" sz="1800" dirty="0"/>
            </a:br>
            <a:endParaRPr lang="en-US" sz="1800" dirty="0"/>
          </a:p>
          <a:p>
            <a:pPr lvl="0"/>
            <a:r>
              <a:rPr lang="en-US" sz="1800" dirty="0"/>
              <a:t>Make your goal visual to help you stay focused and resist impulse spending.</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70157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Save: Key Ideas</a:t>
            </a:r>
          </a:p>
        </p:txBody>
      </p:sp>
      <p:sp>
        <p:nvSpPr>
          <p:cNvPr id="3" name="Content Placeholder 2"/>
          <p:cNvSpPr>
            <a:spLocks noGrp="1"/>
          </p:cNvSpPr>
          <p:nvPr>
            <p:ph idx="1"/>
          </p:nvPr>
        </p:nvSpPr>
        <p:spPr>
          <a:xfrm>
            <a:off x="457200" y="1874837"/>
            <a:ext cx="8229600" cy="4525963"/>
          </a:xfrm>
        </p:spPr>
        <p:txBody>
          <a:bodyPr>
            <a:normAutofit/>
          </a:bodyPr>
          <a:lstStyle/>
          <a:p>
            <a:pPr lvl="0"/>
            <a:r>
              <a:rPr lang="en-US" sz="1800" dirty="0"/>
              <a:t>Letting your money work for you in a bank = Interest. Interest is a “gift” from the bank for letting them use your money. That interest adds to your savings and then earns more interest. So, your money can make you more money – a profit.</a:t>
            </a:r>
            <a:br>
              <a:rPr lang="en-US" sz="1800" dirty="0"/>
            </a:br>
            <a:endParaRPr lang="en-US" sz="1800" dirty="0"/>
          </a:p>
          <a:p>
            <a:pPr lvl="0"/>
            <a:r>
              <a:rPr lang="en-US" sz="1800" dirty="0"/>
              <a:t>The profit you make can help you achieve future dreams – travel, college, exploring career interests, car, dream house, and more!</a:t>
            </a:r>
            <a:br>
              <a:rPr lang="en-US" sz="1800" dirty="0"/>
            </a:br>
            <a:endParaRPr lang="en-US" sz="1800" dirty="0"/>
          </a:p>
          <a:p>
            <a:r>
              <a:rPr lang="en-US" sz="1800" dirty="0"/>
              <a:t>The skills needed for success in saving are patience,  delayed gratification, thinking ahead, perseverance, determination, and the ability to imagine the future.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23528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Save: Key Ideas</a:t>
            </a:r>
          </a:p>
        </p:txBody>
      </p:sp>
      <p:sp>
        <p:nvSpPr>
          <p:cNvPr id="3" name="Content Placeholder 2"/>
          <p:cNvSpPr>
            <a:spLocks noGrp="1"/>
          </p:cNvSpPr>
          <p:nvPr>
            <p:ph idx="1"/>
          </p:nvPr>
        </p:nvSpPr>
        <p:spPr>
          <a:xfrm>
            <a:off x="457200" y="1905000"/>
            <a:ext cx="8229600" cy="4525963"/>
          </a:xfrm>
        </p:spPr>
        <p:txBody>
          <a:bodyPr>
            <a:normAutofit/>
          </a:bodyPr>
          <a:lstStyle/>
          <a:p>
            <a:pPr lvl="0"/>
            <a:r>
              <a:rPr lang="en-US" sz="1800" dirty="0"/>
              <a:t>In addition to saving for what we want, we also need to save just in case something unexpected happens.</a:t>
            </a:r>
            <a:br>
              <a:rPr lang="en-US" sz="1800" dirty="0"/>
            </a:br>
            <a:endParaRPr lang="en-US" sz="1800" dirty="0"/>
          </a:p>
          <a:p>
            <a:pPr lvl="0"/>
            <a:r>
              <a:rPr lang="en-US" sz="1800" dirty="0"/>
              <a:t>Think about the “What if’s…” and establish a back-up plan. This can be harder to save for since it is saving for the unknown, invisible, and intangible. </a:t>
            </a:r>
            <a:br>
              <a:rPr lang="en-US" sz="1800" dirty="0"/>
            </a:br>
            <a:endParaRPr lang="en-US" sz="1800" dirty="0"/>
          </a:p>
          <a:p>
            <a:r>
              <a:rPr lang="en-US" sz="1800" dirty="0"/>
              <a:t>It is important to have extra savings for the unexpected things that happen that are needed</a:t>
            </a:r>
            <a:r>
              <a:rPr lang="en-US" sz="1800" b="1" dirty="0"/>
              <a:t> </a:t>
            </a:r>
            <a:r>
              <a:rPr lang="en-US" sz="1800" dirty="0"/>
              <a:t>and cost money.</a:t>
            </a:r>
            <a:br>
              <a:rPr lang="en-US" sz="1800" dirty="0"/>
            </a:br>
            <a:endParaRPr lang="en-US" sz="1800" dirty="0"/>
          </a:p>
          <a:p>
            <a:r>
              <a:rPr lang="en-US" sz="1800" dirty="0"/>
              <a:t>Saving money is personally gratifying and financially rewarding.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200" y="6096000"/>
            <a:ext cx="1638000" cy="351551"/>
          </a:xfrm>
          <a:prstGeom prst="rect">
            <a:avLst/>
          </a:prstGeom>
        </p:spPr>
      </p:pic>
      <p:pic>
        <p:nvPicPr>
          <p:cNvPr id="5" name="Picture 4"/>
          <p:cNvPicPr>
            <a:picLocks noChangeAspect="1"/>
          </p:cNvPicPr>
          <p:nvPr/>
        </p:nvPicPr>
        <p:blipFill>
          <a:blip r:embed="rId3"/>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600957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18" ma:contentTypeDescription="Create a new document." ma:contentTypeScope="" ma:versionID="91737070926c835250bf6b5a780faa89">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363e68fdd5c56646d9ad05e9db997780"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humbnail xmlns="0b5f8546-f232-423b-b5ab-b50858856574">
      <Url xsi:nil="true"/>
      <Description xsi:nil="true"/>
    </Thumbnail>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E6069813-08AB-4B3E-A7B1-73A5E0211719}"/>
</file>

<file path=customXml/itemProps2.xml><?xml version="1.0" encoding="utf-8"?>
<ds:datastoreItem xmlns:ds="http://schemas.openxmlformats.org/officeDocument/2006/customXml" ds:itemID="{2C65346C-45ED-4CA7-A4BB-893E3E20ADF1}"/>
</file>

<file path=customXml/itemProps3.xml><?xml version="1.0" encoding="utf-8"?>
<ds:datastoreItem xmlns:ds="http://schemas.openxmlformats.org/officeDocument/2006/customXml" ds:itemID="{9A382CA5-9449-45B9-BD08-F2EC7C86B6B1}"/>
</file>

<file path=docProps/app.xml><?xml version="1.0" encoding="utf-8"?>
<Properties xmlns="http://schemas.openxmlformats.org/officeDocument/2006/extended-properties" xmlns:vt="http://schemas.openxmlformats.org/officeDocument/2006/docPropsVTypes">
  <TotalTime>3586</TotalTime>
  <Words>2483</Words>
  <Application>Microsoft Macintosh PowerPoint</Application>
  <PresentationFormat>On-screen Show (4:3)</PresentationFormat>
  <Paragraphs>162</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5-Minute Prep: Save &amp; Spend</vt:lpstr>
      <vt:lpstr>About Cha-Ching</vt:lpstr>
      <vt:lpstr>Activity Structure</vt:lpstr>
      <vt:lpstr>Save: Kid Questions</vt:lpstr>
      <vt:lpstr>Save: Learning Objectives</vt:lpstr>
      <vt:lpstr>Save: Vocabulary</vt:lpstr>
      <vt:lpstr>Save: Key Ideas</vt:lpstr>
      <vt:lpstr>Save: Key Ideas</vt:lpstr>
      <vt:lpstr>Save: Key Ideas</vt:lpstr>
      <vt:lpstr>Save: Prior Knowledge</vt:lpstr>
      <vt:lpstr>Save:  Common Misconceptions</vt:lpstr>
      <vt:lpstr>Save Episodes </vt:lpstr>
      <vt:lpstr>Save Standards </vt:lpstr>
      <vt:lpstr>Save Standards </vt:lpstr>
      <vt:lpstr>Spend: Kid Questions</vt:lpstr>
      <vt:lpstr>Spend: Learning Objectives</vt:lpstr>
      <vt:lpstr>Spend: Vocabulary</vt:lpstr>
      <vt:lpstr>Spend: Key Ideas</vt:lpstr>
      <vt:lpstr>Spend: Key Ideas</vt:lpstr>
      <vt:lpstr>Spend: Prior Knowledge</vt:lpstr>
      <vt:lpstr>Spend:  Common Misconceptions</vt:lpstr>
      <vt:lpstr>Spend Episodes </vt:lpstr>
      <vt:lpstr>Spend Standards </vt:lpstr>
    </vt:vector>
  </TitlesOfParts>
  <Manager/>
  <Company>Discovery Communications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5-Minute Refresher: WEATHER DATA</dc:title>
  <dc:subject/>
  <dc:creator>Discovery Education</dc:creator>
  <cp:keywords/>
  <dc:description/>
  <cp:lastModifiedBy>EXT - Rebecca Johnson</cp:lastModifiedBy>
  <cp:revision>88</cp:revision>
  <dcterms:created xsi:type="dcterms:W3CDTF">2014-04-18T13:48:39Z</dcterms:created>
  <dcterms:modified xsi:type="dcterms:W3CDTF">2021-09-27T17:43:02Z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